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61" r:id="rId4"/>
    <p:sldId id="258" r:id="rId5"/>
    <p:sldId id="259" r:id="rId6"/>
    <p:sldId id="260" r:id="rId7"/>
    <p:sldId id="268" r:id="rId8"/>
    <p:sldId id="270" r:id="rId9"/>
    <p:sldId id="257" r:id="rId10"/>
    <p:sldId id="272" r:id="rId11"/>
    <p:sldId id="273" r:id="rId12"/>
    <p:sldId id="262" r:id="rId13"/>
    <p:sldId id="263" r:id="rId14"/>
    <p:sldId id="264" r:id="rId15"/>
    <p:sldId id="265" r:id="rId16"/>
    <p:sldId id="267" r:id="rId17"/>
    <p:sldId id="269" r:id="rId18"/>
    <p:sldId id="277" r:id="rId19"/>
    <p:sldId id="271" r:id="rId20"/>
    <p:sldId id="274" r:id="rId21"/>
    <p:sldId id="276" r:id="rId22"/>
    <p:sldId id="280" r:id="rId23"/>
    <p:sldId id="287" r:id="rId24"/>
    <p:sldId id="288" r:id="rId25"/>
    <p:sldId id="286" r:id="rId26"/>
    <p:sldId id="279" r:id="rId27"/>
    <p:sldId id="289" r:id="rId28"/>
    <p:sldId id="275" r:id="rId29"/>
    <p:sldId id="266" r:id="rId30"/>
    <p:sldId id="281" r:id="rId31"/>
    <p:sldId id="282" r:id="rId32"/>
    <p:sldId id="283" r:id="rId33"/>
    <p:sldId id="284" r:id="rId34"/>
    <p:sldId id="285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9704174-DC9A-4379-80B0-EAAACFFBF900}">
          <p14:sldIdLst>
            <p14:sldId id="256"/>
            <p14:sldId id="278"/>
            <p14:sldId id="261"/>
            <p14:sldId id="258"/>
            <p14:sldId id="259"/>
            <p14:sldId id="260"/>
            <p14:sldId id="268"/>
            <p14:sldId id="270"/>
            <p14:sldId id="257"/>
            <p14:sldId id="272"/>
            <p14:sldId id="273"/>
            <p14:sldId id="262"/>
            <p14:sldId id="263"/>
            <p14:sldId id="264"/>
            <p14:sldId id="265"/>
            <p14:sldId id="267"/>
            <p14:sldId id="269"/>
            <p14:sldId id="277"/>
            <p14:sldId id="271"/>
            <p14:sldId id="274"/>
            <p14:sldId id="276"/>
            <p14:sldId id="280"/>
            <p14:sldId id="287"/>
            <p14:sldId id="288"/>
            <p14:sldId id="286"/>
            <p14:sldId id="279"/>
            <p14:sldId id="289"/>
            <p14:sldId id="275"/>
            <p14:sldId id="266"/>
            <p14:sldId id="281"/>
            <p14:sldId id="282"/>
            <p14:sldId id="283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72" y="4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04E16-4B2A-4FC2-8E20-0497E7667F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5386E4-3A21-496B-8656-170CB4CD1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CB39A9-BC11-4632-A18E-18996C56A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77122-A129-45DF-B339-17DE096B859E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0EDAC5-6836-4373-B4BA-52B0A912B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C854AF-8C5F-4352-84D7-08BDFD349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F8E10-A3AB-479A-BD89-926AA4EAB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064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24BDD6-A627-4EC3-9700-229586ECA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47B4112-AC97-403C-8DEB-76B9F1F5A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4B64AD-C849-4ABF-93B6-F8A1A670B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77122-A129-45DF-B339-17DE096B859E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3C4870-D575-4CC4-8240-ECCD3773A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B876C0-063B-4CFB-9188-C5FD5ADE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F8E10-A3AB-479A-BD89-926AA4EAB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636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9CE8A73-193C-42E3-A37F-01634B5B1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190002-2CED-4C3B-B7D1-824C845FB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2222F1-5C36-4015-901B-1726F94CD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77122-A129-45DF-B339-17DE096B859E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168794-04F4-40E4-9C9D-CDF3C1269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E25FFC-4AE1-419F-8FF4-7878FB90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F8E10-A3AB-479A-BD89-926AA4EAB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437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6AC317-A111-4C1E-B491-09B42B7E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AF6925-ADF2-4B33-9964-D99058941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D7FC8A-8F45-42EE-AAAF-5D3681B11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77122-A129-45DF-B339-17DE096B859E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6A3975-6CE4-4EBA-92B1-B75F058DD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0C2319-4EA7-4EA7-A5CB-6BFAB3BB4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F8E10-A3AB-479A-BD89-926AA4EAB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082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4D253-E5C0-4CCF-8FF0-AE596B645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46B596-8A97-4365-8005-B599EE562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59F602-305C-4F6B-985D-215A4F0B9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77122-A129-45DF-B339-17DE096B859E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1119B5-7AB8-40FE-A499-23A81690A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B012D0-EBEC-4D79-BA19-508A778F3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F8E10-A3AB-479A-BD89-926AA4EAB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156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96D39C-E273-4072-9167-F3548AFF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CB5DA9-7BC7-4116-9A98-D00238A349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5C7EAD-4BD2-4F2A-84AC-1A9822C08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5AD242-DF41-4F42-A554-EF8BC63FD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77122-A129-45DF-B339-17DE096B859E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BDD943-0727-4D59-8B6F-879417B75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7BCC81-2654-4F5B-97B7-8F3F3BAB4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F8E10-A3AB-479A-BD89-926AA4EAB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159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2D4F1F-5E82-4BE3-837C-0E0D8BAF5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9F91FC-5969-402E-B818-98A1448F2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DA0EAD-BD44-4E1A-AA2C-E3C995BD1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2BE57C-E5ED-4B6B-8138-BCB4C1F20B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EA5F76-BE59-4011-9825-643ECA6B2B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2F08CBE-D1D9-419A-A01E-F37CC6B01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77122-A129-45DF-B339-17DE096B859E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211DE1A-D848-4807-9215-E66A85C6B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CA5BB2-6816-4822-A6FC-48F022AB2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F8E10-A3AB-479A-BD89-926AA4EAB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004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6A1F13-D4F4-42DF-AB89-A468BEB3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F5912E-ED35-49D3-AF62-F4FC2E1B4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77122-A129-45DF-B339-17DE096B859E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E5AF33-A550-4E6E-9F9F-6CCAF855A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93A1CA-425F-4937-89CD-243C0BF63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F8E10-A3AB-479A-BD89-926AA4EAB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084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B8CCED-CE45-47C1-B550-E6F3F49AD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77122-A129-45DF-B339-17DE096B859E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86C6BFB-505A-4701-B704-413E5C816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A6024F-AA10-4726-A55F-789B088D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F8E10-A3AB-479A-BD89-926AA4EAB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845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4D5E9A-2CD4-4385-B599-EEF8EBB48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550209-973C-406E-ADAA-3962AAC74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AF2EB0-9144-4328-B970-8EED9B811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CE8EA1-6E54-4299-8A4C-E71BC8B2E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77122-A129-45DF-B339-17DE096B859E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FF4439-8D13-410E-BC8E-2D120E1E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B106AB-AE81-4C6D-8410-0A60522A7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F8E10-A3AB-479A-BD89-926AA4EAB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565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8F30F2-28AB-4724-88E3-AC7BD5C0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A69A05E-6052-45FC-9AC0-5ADDEFCC31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F8BE90-2539-420C-98F5-A2C30C8DE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0FD480-0785-4DBA-808A-DB277F0BD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77122-A129-45DF-B339-17DE096B859E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17FD26-8D7D-47F8-8AB2-55CE4649F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38E6FF-60A5-4C57-A9FD-C3481C9B0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F8E10-A3AB-479A-BD89-926AA4EAB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51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4443EB5-65D3-4B9B-9CF5-81854AA8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101753-F3B5-4C37-9595-B44421558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82445B-80B7-4D26-8F00-9D17629DD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77122-A129-45DF-B339-17DE096B859E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3158E4-728B-4230-9EAD-364423002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362CAA-3802-4884-8058-51E587BB1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F8E10-A3AB-479A-BD89-926AA4EAB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958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png"/><Relationship Id="rId7" Type="http://schemas.openxmlformats.org/officeDocument/2006/relationships/image" Target="../media/image4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76.png"/><Relationship Id="rId10" Type="http://schemas.openxmlformats.org/officeDocument/2006/relationships/image" Target="../media/image80.png"/><Relationship Id="rId4" Type="http://schemas.openxmlformats.org/officeDocument/2006/relationships/image" Target="../media/image75.png"/><Relationship Id="rId9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4.png"/><Relationship Id="rId4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13" Type="http://schemas.openxmlformats.org/officeDocument/2006/relationships/image" Target="../media/image1000.png"/><Relationship Id="rId18" Type="http://schemas.openxmlformats.org/officeDocument/2006/relationships/image" Target="../media/image105.png"/><Relationship Id="rId3" Type="http://schemas.openxmlformats.org/officeDocument/2006/relationships/image" Target="../media/image900.png"/><Relationship Id="rId7" Type="http://schemas.openxmlformats.org/officeDocument/2006/relationships/image" Target="../media/image940.png"/><Relationship Id="rId12" Type="http://schemas.openxmlformats.org/officeDocument/2006/relationships/image" Target="../media/image990.png"/><Relationship Id="rId17" Type="http://schemas.openxmlformats.org/officeDocument/2006/relationships/image" Target="../media/image104.png"/><Relationship Id="rId2" Type="http://schemas.openxmlformats.org/officeDocument/2006/relationships/image" Target="../media/image99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980.png"/><Relationship Id="rId5" Type="http://schemas.openxmlformats.org/officeDocument/2006/relationships/image" Target="../media/image920.png"/><Relationship Id="rId15" Type="http://schemas.openxmlformats.org/officeDocument/2006/relationships/image" Target="../media/image102.png"/><Relationship Id="rId10" Type="http://schemas.openxmlformats.org/officeDocument/2006/relationships/image" Target="../media/image970.png"/><Relationship Id="rId4" Type="http://schemas.openxmlformats.org/officeDocument/2006/relationships/image" Target="../media/image100.png"/><Relationship Id="rId9" Type="http://schemas.openxmlformats.org/officeDocument/2006/relationships/image" Target="../media/image960.png"/><Relationship Id="rId14" Type="http://schemas.openxmlformats.org/officeDocument/2006/relationships/image" Target="../media/image10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0.png"/><Relationship Id="rId7" Type="http://schemas.openxmlformats.org/officeDocument/2006/relationships/image" Target="../media/image107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0.png"/><Relationship Id="rId5" Type="http://schemas.openxmlformats.org/officeDocument/2006/relationships/image" Target="../media/image1050.png"/><Relationship Id="rId4" Type="http://schemas.openxmlformats.org/officeDocument/2006/relationships/image" Target="../media/image107.png"/><Relationship Id="rId9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1.png"/><Relationship Id="rId3" Type="http://schemas.openxmlformats.org/officeDocument/2006/relationships/image" Target="../media/image311.png"/><Relationship Id="rId7" Type="http://schemas.openxmlformats.org/officeDocument/2006/relationships/image" Target="../media/image351.png"/><Relationship Id="rId12" Type="http://schemas.openxmlformats.org/officeDocument/2006/relationships/image" Target="../media/image40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11" Type="http://schemas.openxmlformats.org/officeDocument/2006/relationships/image" Target="../media/image390.png"/><Relationship Id="rId5" Type="http://schemas.openxmlformats.org/officeDocument/2006/relationships/image" Target="../media/image331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140.png"/><Relationship Id="rId7" Type="http://schemas.openxmlformats.org/officeDocument/2006/relationships/image" Target="../media/image139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1.png"/><Relationship Id="rId3" Type="http://schemas.openxmlformats.org/officeDocument/2006/relationships/image" Target="../media/image1160.png"/><Relationship Id="rId7" Type="http://schemas.openxmlformats.org/officeDocument/2006/relationships/image" Target="../media/image1200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0.png"/><Relationship Id="rId11" Type="http://schemas.openxmlformats.org/officeDocument/2006/relationships/image" Target="../media/image1240.png"/><Relationship Id="rId5" Type="http://schemas.openxmlformats.org/officeDocument/2006/relationships/image" Target="../media/image1180.png"/><Relationship Id="rId10" Type="http://schemas.openxmlformats.org/officeDocument/2006/relationships/image" Target="../media/image1230.png"/><Relationship Id="rId4" Type="http://schemas.openxmlformats.org/officeDocument/2006/relationships/image" Target="../media/image1170.png"/><Relationship Id="rId9" Type="http://schemas.openxmlformats.org/officeDocument/2006/relationships/image" Target="../media/image12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10.pn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5.png"/><Relationship Id="rId7" Type="http://schemas.openxmlformats.org/officeDocument/2006/relationships/image" Target="../media/image166.png"/><Relationship Id="rId12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0.png"/><Relationship Id="rId11" Type="http://schemas.openxmlformats.org/officeDocument/2006/relationships/image" Target="../media/image14.png"/><Relationship Id="rId5" Type="http://schemas.openxmlformats.org/officeDocument/2006/relationships/image" Target="../media/image810.png"/><Relationship Id="rId10" Type="http://schemas.openxmlformats.org/officeDocument/2006/relationships/image" Target="../media/image1310.png"/><Relationship Id="rId4" Type="http://schemas.openxmlformats.org/officeDocument/2006/relationships/image" Target="../media/image710.png"/><Relationship Id="rId9" Type="http://schemas.openxmlformats.org/officeDocument/2006/relationships/image" Target="../media/image12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3" Type="http://schemas.openxmlformats.org/officeDocument/2006/relationships/image" Target="../media/image330.png"/><Relationship Id="rId7" Type="http://schemas.openxmlformats.org/officeDocument/2006/relationships/image" Target="../media/image10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0.png"/><Relationship Id="rId10" Type="http://schemas.openxmlformats.org/officeDocument/2006/relationships/image" Target="../media/image38.png"/><Relationship Id="rId4" Type="http://schemas.openxmlformats.org/officeDocument/2006/relationships/image" Target="../media/image340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65A41-5BDE-429F-A9E2-3D77A0403F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HLNS</a:t>
            </a:r>
            <a:r>
              <a:rPr lang="zh-CN" altLang="en-US" sz="4000" dirty="0"/>
              <a:t>计算结果及</a:t>
            </a:r>
            <a:r>
              <a:rPr lang="en-US" altLang="zh-CN" sz="4000" dirty="0"/>
              <a:t>Lagrange</a:t>
            </a:r>
            <a:r>
              <a:rPr lang="zh-CN" altLang="en-US" sz="4000" dirty="0"/>
              <a:t>角度的思考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F19537F-CB0D-47FD-8D3C-5CEEAC34C7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2024.4.11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2EB37E-81C6-4D37-8B24-16393EFF964D}"/>
              </a:ext>
            </a:extLst>
          </p:cNvPr>
          <p:cNvSpPr txBox="1"/>
          <p:nvPr/>
        </p:nvSpPr>
        <p:spPr>
          <a:xfrm>
            <a:off x="5533987" y="4060587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Haoyu Lu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6545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30F853-3274-47E1-B1AF-323F3805B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591" y="217563"/>
            <a:ext cx="6060409" cy="47832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3B72652-E575-41A9-A873-F2004D5DF9E3}"/>
                  </a:ext>
                </a:extLst>
              </p:cNvPr>
              <p:cNvSpPr txBox="1"/>
              <p:nvPr/>
            </p:nvSpPr>
            <p:spPr>
              <a:xfrm>
                <a:off x="237825" y="264862"/>
                <a:ext cx="389070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在中性点给进方程的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𝜔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不变的情况下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故意给错入口边界条件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3B72652-E575-41A9-A873-F2004D5DF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25" y="264862"/>
                <a:ext cx="3890706" cy="923330"/>
              </a:xfrm>
              <a:prstGeom prst="rect">
                <a:avLst/>
              </a:prstGeom>
              <a:blipFill>
                <a:blip r:embed="rId3"/>
                <a:stretch>
                  <a:fillRect l="-1254" t="-328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92396E6-D6DE-4EBF-9805-B047A4F87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54" y="1365500"/>
            <a:ext cx="5776262" cy="455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82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6D80F3-9CDD-42D1-8FEF-E7C0CD648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64" y="1"/>
            <a:ext cx="4569871" cy="330729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2A1FB24-DF4E-4FBC-B67D-99BD4A2A2670}"/>
              </a:ext>
            </a:extLst>
          </p:cNvPr>
          <p:cNvSpPr txBox="1"/>
          <p:nvPr/>
        </p:nvSpPr>
        <p:spPr>
          <a:xfrm>
            <a:off x="1122504" y="3823126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出口边界条件强制给出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对前端区域没有影响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D06CEA-C161-440B-BD35-06B39D8B9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838" y="0"/>
            <a:ext cx="6684032" cy="682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35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F57CEBB-AB18-4738-B614-92BFD1583734}"/>
                  </a:ext>
                </a:extLst>
              </p:cNvPr>
              <p:cNvSpPr txBox="1"/>
              <p:nvPr/>
            </p:nvSpPr>
            <p:spPr>
              <a:xfrm>
                <a:off x="466658" y="388097"/>
                <a:ext cx="10805202" cy="477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smtClean="0">
                        <a:latin typeface="Cambria Math" panose="02040503050406030204" pitchFamily="18" charset="0"/>
                      </a:rPr>
                      <m:t>Lagrangian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vie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constructing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solutions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shape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granular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roll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waves</m:t>
                    </m:r>
                  </m:oMath>
                </a14:m>
                <a:r>
                  <a:rPr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F57CEBB-AB18-4738-B614-92BFD1583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58" y="388097"/>
                <a:ext cx="10805202" cy="477438"/>
              </a:xfrm>
              <a:prstGeom prst="rect">
                <a:avLst/>
              </a:prstGeom>
              <a:blipFill>
                <a:blip r:embed="rId2"/>
                <a:stretch>
                  <a:fillRect l="-451" b="-17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0DB2E240-4ED5-47A9-AA04-6BE47F920051}"/>
              </a:ext>
            </a:extLst>
          </p:cNvPr>
          <p:cNvSpPr txBox="1"/>
          <p:nvPr/>
        </p:nvSpPr>
        <p:spPr>
          <a:xfrm>
            <a:off x="369963" y="6331403"/>
            <a:ext cx="114520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[1] Gray, J. M. N. T. and A. N. Edwards. “A depth-averaged mu(I)-rheology for shallow granular free-surface flows.” Journal of Fluid Mechanics 755 (2014): 503-534.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CBC885C-3B10-433B-8A03-629379E404C7}"/>
                  </a:ext>
                </a:extLst>
              </p:cNvPr>
              <p:cNvSpPr txBox="1"/>
              <p:nvPr/>
            </p:nvSpPr>
            <p:spPr>
              <a:xfrm>
                <a:off x="781969" y="1116569"/>
                <a:ext cx="1669431" cy="501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𝐻𝑈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CBC885C-3B10-433B-8A03-629379E40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69" y="1116569"/>
                <a:ext cx="1669431" cy="501997"/>
              </a:xfrm>
              <a:prstGeom prst="rect">
                <a:avLst/>
              </a:prstGeom>
              <a:blipFill>
                <a:blip r:embed="rId3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E6AA3C0-8A53-4DAA-8F22-2BE01AD0D916}"/>
                  </a:ext>
                </a:extLst>
              </p:cNvPr>
              <p:cNvSpPr txBox="1"/>
              <p:nvPr/>
            </p:nvSpPr>
            <p:spPr>
              <a:xfrm>
                <a:off x="751718" y="1646259"/>
                <a:ext cx="4955844" cy="576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𝑈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func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f>
                            <m:f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E6AA3C0-8A53-4DAA-8F22-2BE01AD0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18" y="1646259"/>
                <a:ext cx="4955844" cy="576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541630A-78BE-4947-8C54-F3AAA23FF222}"/>
                  </a:ext>
                </a:extLst>
              </p:cNvPr>
              <p:cNvSpPr txBox="1"/>
              <p:nvPr/>
            </p:nvSpPr>
            <p:spPr>
              <a:xfrm>
                <a:off x="7791567" y="921581"/>
                <a:ext cx="2968505" cy="6823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num>
                            <m:den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den>
                          </m:f>
                        </m:den>
                      </m:f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541630A-78BE-4947-8C54-F3AAA23FF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567" y="921581"/>
                <a:ext cx="2968505" cy="682303"/>
              </a:xfrm>
              <a:prstGeom prst="rect">
                <a:avLst/>
              </a:prstGeom>
              <a:blipFill>
                <a:blip r:embed="rId5"/>
                <a:stretch>
                  <a:fillRect b="-8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EC3A721-77C4-4D78-9174-4FB1DEC96094}"/>
                  </a:ext>
                </a:extLst>
              </p:cNvPr>
              <p:cNvSpPr txBox="1"/>
              <p:nvPr/>
            </p:nvSpPr>
            <p:spPr>
              <a:xfrm>
                <a:off x="7791567" y="1853891"/>
                <a:ext cx="1116010" cy="488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EC3A721-77C4-4D78-9174-4FB1DEC96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567" y="1853891"/>
                <a:ext cx="1116010" cy="488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6B6218F-D724-40C8-BC6E-E81FB1B78176}"/>
                  </a:ext>
                </a:extLst>
              </p:cNvPr>
              <p:cNvSpPr txBox="1"/>
              <p:nvPr/>
            </p:nvSpPr>
            <p:spPr>
              <a:xfrm>
                <a:off x="9186290" y="1840169"/>
                <a:ext cx="1340623" cy="515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𝐹𝑟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6B6218F-D724-40C8-BC6E-E81FB1B78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290" y="1840169"/>
                <a:ext cx="1340623" cy="5155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头: 下 14">
            <a:extLst>
              <a:ext uri="{FF2B5EF4-FFF2-40B4-BE49-F238E27FC236}">
                <a16:creationId xmlns:a16="http://schemas.microsoft.com/office/drawing/2014/main" id="{40800C99-F418-41CA-B4B4-71990EA53F10}"/>
              </a:ext>
            </a:extLst>
          </p:cNvPr>
          <p:cNvSpPr/>
          <p:nvPr/>
        </p:nvSpPr>
        <p:spPr>
          <a:xfrm>
            <a:off x="781969" y="2257626"/>
            <a:ext cx="390985" cy="7271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6C08974-D165-432B-83E3-61DB587C4C78}"/>
                  </a:ext>
                </a:extLst>
              </p:cNvPr>
              <p:cNvSpPr txBox="1"/>
              <p:nvPr/>
            </p:nvSpPr>
            <p:spPr>
              <a:xfrm>
                <a:off x="1250478" y="2436553"/>
                <a:ext cx="32317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If not separate as: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6C08974-D165-432B-83E3-61DB587C4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478" y="2436553"/>
                <a:ext cx="3231782" cy="369332"/>
              </a:xfrm>
              <a:prstGeom prst="rect">
                <a:avLst/>
              </a:prstGeom>
              <a:blipFill>
                <a:blip r:embed="rId8"/>
                <a:stretch>
                  <a:fillRect l="-1509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5B66DB4-EEBD-4545-B0CF-BAED6E8248EE}"/>
                  </a:ext>
                </a:extLst>
              </p:cNvPr>
              <p:cNvSpPr txBox="1"/>
              <p:nvPr/>
            </p:nvSpPr>
            <p:spPr>
              <a:xfrm>
                <a:off x="781969" y="3107195"/>
                <a:ext cx="6939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Just switching to a moving frame that moves at the same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5B66DB4-EEBD-4545-B0CF-BAED6E824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69" y="3107195"/>
                <a:ext cx="6939464" cy="369332"/>
              </a:xfrm>
              <a:prstGeom prst="rect">
                <a:avLst/>
              </a:prstGeom>
              <a:blipFill>
                <a:blip r:embed="rId9"/>
                <a:stretch>
                  <a:fillRect l="-702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6353796-D89E-4033-8981-33FA81357425}"/>
                  </a:ext>
                </a:extLst>
              </p:cNvPr>
              <p:cNvSpPr txBox="1"/>
              <p:nvPr/>
            </p:nvSpPr>
            <p:spPr>
              <a:xfrm>
                <a:off x="3048193" y="3535745"/>
                <a:ext cx="15197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6353796-D89E-4033-8981-33FA81357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193" y="3535745"/>
                <a:ext cx="151971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BC852C0E-92AC-4DA8-9E02-775DE27F26D0}"/>
              </a:ext>
            </a:extLst>
          </p:cNvPr>
          <p:cNvSpPr txBox="1"/>
          <p:nvPr/>
        </p:nvSpPr>
        <p:spPr>
          <a:xfrm>
            <a:off x="1156429" y="3529064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New coordinate: 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BBD8109-AAFC-4452-8DCB-AB71F4D9FD25}"/>
              </a:ext>
            </a:extLst>
          </p:cNvPr>
          <p:cNvSpPr txBox="1"/>
          <p:nvPr/>
        </p:nvSpPr>
        <p:spPr>
          <a:xfrm>
            <a:off x="283627" y="4003005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Governing eqns. become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EEA75EC-4F31-4CFB-A0EF-F7169A45B0BB}"/>
                  </a:ext>
                </a:extLst>
              </p:cNvPr>
              <p:cNvSpPr txBox="1"/>
              <p:nvPr/>
            </p:nvSpPr>
            <p:spPr>
              <a:xfrm>
                <a:off x="977461" y="4635062"/>
                <a:ext cx="2265620" cy="663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EEA75EC-4F31-4CFB-A0EF-F7169A4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61" y="4635062"/>
                <a:ext cx="2265620" cy="6639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F311C71-4365-4A60-9BAB-33DE8A6FB34D}"/>
                  </a:ext>
                </a:extLst>
              </p:cNvPr>
              <p:cNvSpPr txBox="1"/>
              <p:nvPr/>
            </p:nvSpPr>
            <p:spPr>
              <a:xfrm>
                <a:off x="977461" y="5328105"/>
                <a:ext cx="6496586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𝑑𝑈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𝑑𝑈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F311C71-4365-4A60-9BAB-33DE8A6FB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61" y="5328105"/>
                <a:ext cx="6496586" cy="7146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1124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0E5BAC2-8256-4587-B342-8768A89AC1C5}"/>
                  </a:ext>
                </a:extLst>
              </p:cNvPr>
              <p:cNvSpPr txBox="1"/>
              <p:nvPr/>
            </p:nvSpPr>
            <p:spPr>
              <a:xfrm>
                <a:off x="359452" y="151349"/>
                <a:ext cx="2265620" cy="663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0E5BAC2-8256-4587-B342-8768A89AC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52" y="151349"/>
                <a:ext cx="2265620" cy="663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5496DA9-C34F-45C6-8080-E2FB372652B9}"/>
                  </a:ext>
                </a:extLst>
              </p:cNvPr>
              <p:cNvSpPr txBox="1"/>
              <p:nvPr/>
            </p:nvSpPr>
            <p:spPr>
              <a:xfrm>
                <a:off x="359452" y="844392"/>
                <a:ext cx="6496586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𝑑𝑈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𝑑𝑈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5496DA9-C34F-45C6-8080-E2FB37265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52" y="844392"/>
                <a:ext cx="6496586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D626ABF-4378-4AC6-9950-397332A8BAE8}"/>
                  </a:ext>
                </a:extLst>
              </p:cNvPr>
              <p:cNvSpPr txBox="1"/>
              <p:nvPr/>
            </p:nvSpPr>
            <p:spPr>
              <a:xfrm>
                <a:off x="554946" y="1973843"/>
                <a:ext cx="88601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Infty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uniform flow: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(∞)=1 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(∞)=1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must be a solution of these eqns.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D626ABF-4378-4AC6-9950-397332A8B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46" y="1973843"/>
                <a:ext cx="8860118" cy="369332"/>
              </a:xfrm>
              <a:prstGeom prst="rect">
                <a:avLst/>
              </a:prstGeom>
              <a:blipFill>
                <a:blip r:embed="rId4"/>
                <a:stretch>
                  <a:fillRect l="-551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20B91AE-B26C-43A0-BE8A-190F122730EA}"/>
                  </a:ext>
                </a:extLst>
              </p:cNvPr>
              <p:cNvSpPr txBox="1"/>
              <p:nvPr/>
            </p:nvSpPr>
            <p:spPr>
              <a:xfrm>
                <a:off x="7491775" y="298665"/>
                <a:ext cx="567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20B91AE-B26C-43A0-BE8A-190F12273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775" y="298665"/>
                <a:ext cx="567784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7D1E0D6-06F8-4EFA-A99B-80C7DE5BBA5A}"/>
                  </a:ext>
                </a:extLst>
              </p:cNvPr>
              <p:cNvSpPr txBox="1"/>
              <p:nvPr/>
            </p:nvSpPr>
            <p:spPr>
              <a:xfrm>
                <a:off x="7485695" y="1017067"/>
                <a:ext cx="567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7D1E0D6-06F8-4EFA-A99B-80C7DE5BB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695" y="1017067"/>
                <a:ext cx="567784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5C2E782-A74E-4E60-A7D9-E5C2E50705E1}"/>
                  </a:ext>
                </a:extLst>
              </p:cNvPr>
              <p:cNvSpPr txBox="1"/>
              <p:nvPr/>
            </p:nvSpPr>
            <p:spPr>
              <a:xfrm>
                <a:off x="245942" y="2503564"/>
                <a:ext cx="2274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From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we can get: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5C2E782-A74E-4E60-A7D9-E5C2E5070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42" y="2503564"/>
                <a:ext cx="2274982" cy="369332"/>
              </a:xfrm>
              <a:prstGeom prst="rect">
                <a:avLst/>
              </a:prstGeom>
              <a:blipFill>
                <a:blip r:embed="rId7"/>
                <a:stretch>
                  <a:fillRect l="-2139" t="-10000" r="-133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6C907A3-5EF9-4685-B503-4AD7A2EA3E17}"/>
                  </a:ext>
                </a:extLst>
              </p:cNvPr>
              <p:cNvSpPr txBox="1"/>
              <p:nvPr/>
            </p:nvSpPr>
            <p:spPr>
              <a:xfrm>
                <a:off x="1645921" y="2982836"/>
                <a:ext cx="2862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=1∗(1−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6C907A3-5EF9-4685-B503-4AD7A2EA3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921" y="2982836"/>
                <a:ext cx="2862963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箭头: 右 9">
            <a:extLst>
              <a:ext uri="{FF2B5EF4-FFF2-40B4-BE49-F238E27FC236}">
                <a16:creationId xmlns:a16="http://schemas.microsoft.com/office/drawing/2014/main" id="{FF32234C-5AA1-448A-9DA0-4F7B6B704237}"/>
              </a:ext>
            </a:extLst>
          </p:cNvPr>
          <p:cNvSpPr/>
          <p:nvPr/>
        </p:nvSpPr>
        <p:spPr>
          <a:xfrm>
            <a:off x="4849473" y="3006694"/>
            <a:ext cx="706295" cy="321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B498E1D-A31D-489F-8387-574DFED2F23D}"/>
                  </a:ext>
                </a:extLst>
              </p:cNvPr>
              <p:cNvSpPr txBox="1"/>
              <p:nvPr/>
            </p:nvSpPr>
            <p:spPr>
              <a:xfrm>
                <a:off x="5837490" y="2837732"/>
                <a:ext cx="1960921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B498E1D-A31D-489F-8387-574DFED2F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490" y="2837732"/>
                <a:ext cx="1960921" cy="6109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71A2786-C6FA-4152-9E6F-166BD9338A66}"/>
                  </a:ext>
                </a:extLst>
              </p:cNvPr>
              <p:cNvSpPr txBox="1"/>
              <p:nvPr/>
            </p:nvSpPr>
            <p:spPr>
              <a:xfrm>
                <a:off x="7902956" y="2930619"/>
                <a:ext cx="567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71A2786-C6FA-4152-9E6F-166BD9338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956" y="2930619"/>
                <a:ext cx="567784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4BBE7EB-F352-48BE-A263-309ACFBFBDE8}"/>
                  </a:ext>
                </a:extLst>
              </p:cNvPr>
              <p:cNvSpPr txBox="1"/>
              <p:nvPr/>
            </p:nvSpPr>
            <p:spPr>
              <a:xfrm>
                <a:off x="245942" y="3594138"/>
                <a:ext cx="9596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Plug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into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 obtain the equation that only contain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(If we can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dirty="0"/>
                  <a:t> manually)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4BBE7EB-F352-48BE-A263-309ACFBFB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42" y="3594138"/>
                <a:ext cx="9596986" cy="369332"/>
              </a:xfrm>
              <a:prstGeom prst="rect">
                <a:avLst/>
              </a:prstGeom>
              <a:blipFill>
                <a:blip r:embed="rId11"/>
                <a:stretch>
                  <a:fillRect l="-508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19D0CC2-20B4-4154-AEA3-D13B17BC2611}"/>
                  </a:ext>
                </a:extLst>
              </p:cNvPr>
              <p:cNvSpPr txBox="1"/>
              <p:nvPr/>
            </p:nvSpPr>
            <p:spPr>
              <a:xfrm>
                <a:off x="1841413" y="4300023"/>
                <a:ext cx="7631705" cy="769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𝑑𝐻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𝑑𝐻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19D0CC2-20B4-4154-AEA3-D13B17BC2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413" y="4300023"/>
                <a:ext cx="7631705" cy="7693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21576A7-1F1D-44B1-BB87-CDA0810EA30B}"/>
                  </a:ext>
                </a:extLst>
              </p:cNvPr>
              <p:cNvSpPr txBox="1"/>
              <p:nvPr/>
            </p:nvSpPr>
            <p:spPr>
              <a:xfrm>
                <a:off x="6096000" y="5201142"/>
                <a:ext cx="4843890" cy="639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21576A7-1F1D-44B1-BB87-CDA0810EA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201142"/>
                <a:ext cx="4843890" cy="639791"/>
              </a:xfrm>
              <a:prstGeom prst="rect">
                <a:avLst/>
              </a:prstGeom>
              <a:blipFill>
                <a:blip r:embed="rId13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247F044E-E113-4E3B-BBCE-6529F800C6F8}"/>
              </a:ext>
            </a:extLst>
          </p:cNvPr>
          <p:cNvSpPr txBox="1"/>
          <p:nvPr/>
        </p:nvSpPr>
        <p:spPr>
          <a:xfrm>
            <a:off x="245942" y="6202198"/>
            <a:ext cx="322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Become a initial value problem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77959E8-0D7D-4EEE-B5CC-A4616AB6E229}"/>
                  </a:ext>
                </a:extLst>
              </p:cNvPr>
              <p:cNvSpPr txBox="1"/>
              <p:nvPr/>
            </p:nvSpPr>
            <p:spPr>
              <a:xfrm>
                <a:off x="3761803" y="6202198"/>
                <a:ext cx="10876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77959E8-0D7D-4EEE-B5CC-A4616AB6E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803" y="6202198"/>
                <a:ext cx="108767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7358089-D4F9-4E6A-8043-E621458FE0F0}"/>
                  </a:ext>
                </a:extLst>
              </p:cNvPr>
              <p:cNvSpPr txBox="1"/>
              <p:nvPr/>
            </p:nvSpPr>
            <p:spPr>
              <a:xfrm>
                <a:off x="4954861" y="6054882"/>
                <a:ext cx="1404808" cy="663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7358089-D4F9-4E6A-8043-E621458FE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861" y="6054882"/>
                <a:ext cx="1404808" cy="6639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7155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2EA2C7D-9205-41C1-8C48-B0D5DA0B6E5A}"/>
                  </a:ext>
                </a:extLst>
              </p:cNvPr>
              <p:cNvSpPr txBox="1"/>
              <p:nvPr/>
            </p:nvSpPr>
            <p:spPr>
              <a:xfrm>
                <a:off x="207498" y="163151"/>
                <a:ext cx="6797374" cy="694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𝑑𝐻</m:t>
                                  </m:r>
                                </m:num>
                                <m:den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sSup>
                                    <m:sSup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𝑑𝐻</m:t>
                              </m:r>
                            </m:num>
                            <m:den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den>
                          </m:f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2EA2C7D-9205-41C1-8C48-B0D5DA0B6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8" y="163151"/>
                <a:ext cx="6797374" cy="6941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E92B53F-EACF-486A-A844-ECD01326C788}"/>
                  </a:ext>
                </a:extLst>
              </p:cNvPr>
              <p:cNvSpPr txBox="1"/>
              <p:nvPr/>
            </p:nvSpPr>
            <p:spPr>
              <a:xfrm>
                <a:off x="7348110" y="217524"/>
                <a:ext cx="4179990" cy="56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E92B53F-EACF-486A-A844-ECD01326C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8110" y="217524"/>
                <a:ext cx="4179990" cy="5617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F192EBA-7754-436B-827E-E1C3333E3916}"/>
              </a:ext>
            </a:extLst>
          </p:cNvPr>
          <p:cNvSpPr txBox="1"/>
          <p:nvPr/>
        </p:nvSpPr>
        <p:spPr>
          <a:xfrm>
            <a:off x="409904" y="1207681"/>
            <a:ext cx="322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Become a initial value problem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10E0DED-2C53-48C9-8C52-E52D58D22229}"/>
                  </a:ext>
                </a:extLst>
              </p:cNvPr>
              <p:cNvSpPr txBox="1"/>
              <p:nvPr/>
            </p:nvSpPr>
            <p:spPr>
              <a:xfrm>
                <a:off x="3925765" y="1207681"/>
                <a:ext cx="10876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10E0DED-2C53-48C9-8C52-E52D58D22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765" y="1207681"/>
                <a:ext cx="108767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8D70668-19F6-4F38-B73A-78974C3E4DE5}"/>
                  </a:ext>
                </a:extLst>
              </p:cNvPr>
              <p:cNvSpPr txBox="1"/>
              <p:nvPr/>
            </p:nvSpPr>
            <p:spPr>
              <a:xfrm>
                <a:off x="5118823" y="1060365"/>
                <a:ext cx="1404808" cy="663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8D70668-19F6-4F38-B73A-78974C3E4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823" y="1060365"/>
                <a:ext cx="1404808" cy="663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BEA57A52-A36F-42F4-ADD9-ED7BEB31F76B}"/>
              </a:ext>
            </a:extLst>
          </p:cNvPr>
          <p:cNvSpPr txBox="1"/>
          <p:nvPr/>
        </p:nvSpPr>
        <p:spPr>
          <a:xfrm>
            <a:off x="409904" y="1927379"/>
            <a:ext cx="554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 </a:t>
            </a:r>
            <a:r>
              <a:rPr lang="en-US" altLang="zh-CN" b="1" dirty="0"/>
              <a:t>ode45</a:t>
            </a:r>
            <a:r>
              <a:rPr lang="en-US" altLang="zh-CN" dirty="0"/>
              <a:t> in </a:t>
            </a:r>
            <a:r>
              <a:rPr lang="en-US" altLang="zh-CN" b="1" dirty="0"/>
              <a:t>MATLAB</a:t>
            </a:r>
            <a:r>
              <a:rPr lang="en-US" altLang="zh-CN" dirty="0"/>
              <a:t> to solve it from the beginning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6E21141-674A-4CE9-919E-51C882FF89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59" y="2664348"/>
            <a:ext cx="6797374" cy="37938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30BA6B9-9C03-407C-903B-E94888CF25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466" t="16568" r="9276" b="5484"/>
          <a:stretch/>
        </p:blipFill>
        <p:spPr>
          <a:xfrm>
            <a:off x="7268520" y="1460800"/>
            <a:ext cx="4220915" cy="22598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DFCED50-D9B7-4151-A0A5-25C9847072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293" t="16382" r="8966" b="6143"/>
          <a:stretch/>
        </p:blipFill>
        <p:spPr>
          <a:xfrm>
            <a:off x="7268521" y="3865578"/>
            <a:ext cx="4841066" cy="25926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40428BA-B399-4765-B1EA-D8D08F0CA546}"/>
                  </a:ext>
                </a:extLst>
              </p:cNvPr>
              <p:cNvSpPr txBox="1"/>
              <p:nvPr/>
            </p:nvSpPr>
            <p:spPr>
              <a:xfrm>
                <a:off x="681070" y="4269303"/>
                <a:ext cx="4222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40428BA-B399-4765-B1EA-D8D08F0CA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70" y="4269303"/>
                <a:ext cx="42223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939A0BC-36DA-4366-84A3-824163C29EDC}"/>
                  </a:ext>
                </a:extLst>
              </p:cNvPr>
              <p:cNvSpPr txBox="1"/>
              <p:nvPr/>
            </p:nvSpPr>
            <p:spPr>
              <a:xfrm>
                <a:off x="3553330" y="6162216"/>
                <a:ext cx="366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939A0BC-36DA-4366-84A3-824163C29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330" y="6162216"/>
                <a:ext cx="366832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0718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6866100-4EBB-4223-9BE9-F87F7A2B1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167" y="498190"/>
            <a:ext cx="6743240" cy="5615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AFE3486-D505-4EFE-9AE6-A4A78D908B0D}"/>
                  </a:ext>
                </a:extLst>
              </p:cNvPr>
              <p:cNvSpPr txBox="1"/>
              <p:nvPr/>
            </p:nvSpPr>
            <p:spPr>
              <a:xfrm>
                <a:off x="2306167" y="2030599"/>
                <a:ext cx="555280" cy="663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AFE3486-D505-4EFE-9AE6-A4A78D908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167" y="2030599"/>
                <a:ext cx="555280" cy="663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720666F-4794-488B-B6A0-CC4B267D5B67}"/>
                  </a:ext>
                </a:extLst>
              </p:cNvPr>
              <p:cNvSpPr txBox="1"/>
              <p:nvPr/>
            </p:nvSpPr>
            <p:spPr>
              <a:xfrm>
                <a:off x="5978284" y="5814323"/>
                <a:ext cx="4222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720666F-4794-488B-B6A0-CC4B267D5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284" y="5814323"/>
                <a:ext cx="4222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0849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5B1628-5E7E-4E8F-A5A9-2D8F0D15D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1" y="0"/>
            <a:ext cx="9493738" cy="4762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80B7B43-64E2-4244-A591-9362D0BD3EDA}"/>
                  </a:ext>
                </a:extLst>
              </p:cNvPr>
              <p:cNvSpPr txBox="1"/>
              <p:nvPr/>
            </p:nvSpPr>
            <p:spPr>
              <a:xfrm>
                <a:off x="420612" y="1506387"/>
                <a:ext cx="555280" cy="663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80B7B43-64E2-4244-A591-9362D0BD3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12" y="1506387"/>
                <a:ext cx="555280" cy="663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0C2F6A4-1722-4633-86BD-CEF9C0AED2C7}"/>
                  </a:ext>
                </a:extLst>
              </p:cNvPr>
              <p:cNvSpPr txBox="1"/>
              <p:nvPr/>
            </p:nvSpPr>
            <p:spPr>
              <a:xfrm>
                <a:off x="4632424" y="4408381"/>
                <a:ext cx="366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0C2F6A4-1722-4633-86BD-CEF9C0AED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424" y="4408381"/>
                <a:ext cx="36683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DAE3C10A-5205-45C9-9E1A-3323870BC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1" y="4777713"/>
            <a:ext cx="3877960" cy="1945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4F0D96-A48D-48D4-A55E-89A4E55AA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0618" y="4855779"/>
            <a:ext cx="3722348" cy="186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33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874748D-8A9A-44FD-945B-D811B485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14" y="299221"/>
            <a:ext cx="9773152" cy="23623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6A38EDF-6569-4CA5-80DB-65B15778A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93" t="16382" r="8966" b="6143"/>
          <a:stretch/>
        </p:blipFill>
        <p:spPr>
          <a:xfrm>
            <a:off x="793214" y="2862891"/>
            <a:ext cx="4841066" cy="259265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EDC5EFD-7E04-4B05-B543-3BBE6081DBA9}"/>
              </a:ext>
            </a:extLst>
          </p:cNvPr>
          <p:cNvSpPr txBox="1"/>
          <p:nvPr/>
        </p:nvSpPr>
        <p:spPr>
          <a:xfrm>
            <a:off x="5997203" y="4332364"/>
            <a:ext cx="5977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HLNS</a:t>
            </a:r>
            <a:r>
              <a:rPr lang="zh-CN" altLang="en-US" dirty="0"/>
              <a:t>计算结果和</a:t>
            </a:r>
            <a:r>
              <a:rPr lang="en-US" altLang="zh-CN" dirty="0"/>
              <a:t>Lagrangian view</a:t>
            </a:r>
            <a:r>
              <a:rPr lang="zh-CN" altLang="en-US" dirty="0"/>
              <a:t>计算得到的</a:t>
            </a:r>
            <a:r>
              <a:rPr lang="en-US" altLang="zh-CN" dirty="0"/>
              <a:t>profile</a:t>
            </a:r>
            <a:r>
              <a:rPr lang="zh-CN" altLang="en-US" dirty="0"/>
              <a:t>不一致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B2929C5-EDE7-43E2-827F-30F20C9CBA81}"/>
              </a:ext>
            </a:extLst>
          </p:cNvPr>
          <p:cNvSpPr txBox="1"/>
          <p:nvPr/>
        </p:nvSpPr>
        <p:spPr>
          <a:xfrm>
            <a:off x="6293594" y="5070190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形函数</a:t>
            </a:r>
            <a:r>
              <a:rPr lang="en-US" altLang="zh-CN" dirty="0"/>
              <a:t> </a:t>
            </a:r>
            <a:r>
              <a:rPr lang="zh-CN" altLang="en-US" dirty="0"/>
              <a:t>与 真实剖面？</a:t>
            </a:r>
          </a:p>
        </p:txBody>
      </p:sp>
    </p:spTree>
    <p:extLst>
      <p:ext uri="{BB962C8B-B14F-4D97-AF65-F5344CB8AC3E}">
        <p14:creationId xmlns:p14="http://schemas.microsoft.com/office/powerpoint/2010/main" val="3823896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6AF15C-24DC-4B37-A947-B1EE1A2B5753}"/>
                  </a:ext>
                </a:extLst>
              </p:cNvPr>
              <p:cNvSpPr txBox="1"/>
              <p:nvPr/>
            </p:nvSpPr>
            <p:spPr>
              <a:xfrm>
                <a:off x="466658" y="388097"/>
                <a:ext cx="3605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smtClean="0">
                          <a:latin typeface="Cambria Math" panose="02040503050406030204" pitchFamily="18" charset="0"/>
                        </a:rPr>
                        <m:t>Lagrangian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vie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water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6AF15C-24DC-4B37-A947-B1EE1A2B5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58" y="388097"/>
                <a:ext cx="3605474" cy="461665"/>
              </a:xfrm>
              <a:prstGeom prst="rect">
                <a:avLst/>
              </a:prstGeom>
              <a:blipFill>
                <a:blip r:embed="rId2"/>
                <a:stretch>
                  <a:fillRect b="-17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E5E829D-7953-4652-92D0-59E8B9F91992}"/>
                  </a:ext>
                </a:extLst>
              </p:cNvPr>
              <p:cNvSpPr txBox="1"/>
              <p:nvPr/>
            </p:nvSpPr>
            <p:spPr>
              <a:xfrm>
                <a:off x="4782400" y="388097"/>
                <a:ext cx="15197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E5E829D-7953-4652-92D0-59E8B9F9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400" y="388097"/>
                <a:ext cx="1519711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CB31E78-0339-4922-A612-30F1C5CABD9B}"/>
                  </a:ext>
                </a:extLst>
              </p:cNvPr>
              <p:cNvSpPr txBox="1"/>
              <p:nvPr/>
            </p:nvSpPr>
            <p:spPr>
              <a:xfrm>
                <a:off x="662151" y="1343222"/>
                <a:ext cx="2265620" cy="663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CB31E78-0339-4922-A612-30F1C5CAB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51" y="1343222"/>
                <a:ext cx="2265620" cy="6639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AA48ABD-8B5C-4518-BDA1-2C0B2A67EF17}"/>
                  </a:ext>
                </a:extLst>
              </p:cNvPr>
              <p:cNvSpPr txBox="1"/>
              <p:nvPr/>
            </p:nvSpPr>
            <p:spPr>
              <a:xfrm>
                <a:off x="662151" y="2169335"/>
                <a:ext cx="6219523" cy="720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𝑑𝑈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𝑅𝑒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AA48ABD-8B5C-4518-BDA1-2C0B2A67E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51" y="2169335"/>
                <a:ext cx="6219523" cy="7203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箭头: 右 7">
            <a:extLst>
              <a:ext uri="{FF2B5EF4-FFF2-40B4-BE49-F238E27FC236}">
                <a16:creationId xmlns:a16="http://schemas.microsoft.com/office/drawing/2014/main" id="{7C616ADD-96EB-46A4-987A-84BDCEC35064}"/>
              </a:ext>
            </a:extLst>
          </p:cNvPr>
          <p:cNvSpPr/>
          <p:nvPr/>
        </p:nvSpPr>
        <p:spPr>
          <a:xfrm>
            <a:off x="3393539" y="1538713"/>
            <a:ext cx="378373" cy="252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3D273FF-5693-4495-AFA7-ED127A718CEE}"/>
                  </a:ext>
                </a:extLst>
              </p:cNvPr>
              <p:cNvSpPr txBox="1"/>
              <p:nvPr/>
            </p:nvSpPr>
            <p:spPr>
              <a:xfrm>
                <a:off x="3979217" y="1343222"/>
                <a:ext cx="1960921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3D273FF-5693-4495-AFA7-ED127A718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217" y="1343222"/>
                <a:ext cx="1960921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箭头: 下 9">
            <a:extLst>
              <a:ext uri="{FF2B5EF4-FFF2-40B4-BE49-F238E27FC236}">
                <a16:creationId xmlns:a16="http://schemas.microsoft.com/office/drawing/2014/main" id="{8270B90E-894E-4D45-9A21-3A554BEDEDDF}"/>
              </a:ext>
            </a:extLst>
          </p:cNvPr>
          <p:cNvSpPr/>
          <p:nvPr/>
        </p:nvSpPr>
        <p:spPr>
          <a:xfrm>
            <a:off x="1122505" y="3047026"/>
            <a:ext cx="182880" cy="372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45B28EF-1FBF-43BD-BDA5-4BB5F056AE8C}"/>
              </a:ext>
            </a:extLst>
          </p:cNvPr>
          <p:cNvSpPr/>
          <p:nvPr/>
        </p:nvSpPr>
        <p:spPr>
          <a:xfrm>
            <a:off x="4782400" y="2093661"/>
            <a:ext cx="874268" cy="79599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B3E9078-79CA-4DEE-9EF1-FBD4023181A7}"/>
                  </a:ext>
                </a:extLst>
              </p:cNvPr>
              <p:cNvSpPr txBox="1"/>
              <p:nvPr/>
            </p:nvSpPr>
            <p:spPr>
              <a:xfrm>
                <a:off x="5317098" y="2844497"/>
                <a:ext cx="1970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in water model</a:t>
                </a:r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B3E9078-79CA-4DEE-9EF1-FBD402318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098" y="2844497"/>
                <a:ext cx="1970026" cy="369332"/>
              </a:xfrm>
              <a:prstGeom prst="rect">
                <a:avLst/>
              </a:prstGeom>
              <a:blipFill>
                <a:blip r:embed="rId7"/>
                <a:stretch>
                  <a:fillRect t="-10000" r="-247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1AC8097-5CCD-4C82-A263-48844ADFC5CD}"/>
                  </a:ext>
                </a:extLst>
              </p:cNvPr>
              <p:cNvSpPr txBox="1"/>
              <p:nvPr/>
            </p:nvSpPr>
            <p:spPr>
              <a:xfrm>
                <a:off x="807194" y="3960298"/>
                <a:ext cx="7684347" cy="769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𝑑𝐻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𝑑𝐻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1AC8097-5CCD-4C82-A263-48844ADFC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94" y="3960298"/>
                <a:ext cx="7684347" cy="7693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689025-3C74-4872-BED5-7A10CBC62945}"/>
                  </a:ext>
                </a:extLst>
              </p:cNvPr>
              <p:cNvSpPr txBox="1"/>
              <p:nvPr/>
            </p:nvSpPr>
            <p:spPr>
              <a:xfrm>
                <a:off x="8822384" y="3960298"/>
                <a:ext cx="3041281" cy="720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689025-3C74-4872-BED5-7A10CBC62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2384" y="3960298"/>
                <a:ext cx="3041281" cy="7203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CB0ABE86-8FF1-469D-8279-2297AC3CA146}"/>
              </a:ext>
            </a:extLst>
          </p:cNvPr>
          <p:cNvSpPr txBox="1"/>
          <p:nvPr/>
        </p:nvSpPr>
        <p:spPr>
          <a:xfrm>
            <a:off x="151349" y="4923362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Compare with that in sand 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6D20C62-740F-42FD-A771-CAB57A6ADD9E}"/>
                  </a:ext>
                </a:extLst>
              </p:cNvPr>
              <p:cNvSpPr txBox="1"/>
              <p:nvPr/>
            </p:nvSpPr>
            <p:spPr>
              <a:xfrm>
                <a:off x="807194" y="5415625"/>
                <a:ext cx="7846763" cy="769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𝑑𝐻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𝑑𝐻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6D20C62-740F-42FD-A771-CAB57A6AD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94" y="5415625"/>
                <a:ext cx="7846763" cy="7693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844B8CE-88FF-4415-BBE6-CD74EE5B3FA7}"/>
                  </a:ext>
                </a:extLst>
              </p:cNvPr>
              <p:cNvSpPr txBox="1"/>
              <p:nvPr/>
            </p:nvSpPr>
            <p:spPr>
              <a:xfrm>
                <a:off x="7117605" y="6127558"/>
                <a:ext cx="5011372" cy="639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844B8CE-88FF-4415-BBE6-CD74EE5B3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605" y="6127558"/>
                <a:ext cx="5011372" cy="639791"/>
              </a:xfrm>
              <a:prstGeom prst="rect">
                <a:avLst/>
              </a:prstGeom>
              <a:blipFill>
                <a:blip r:embed="rId11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9F83F73-2944-42EF-9FC9-C068356FE2AD}"/>
              </a:ext>
            </a:extLst>
          </p:cNvPr>
          <p:cNvSpPr/>
          <p:nvPr/>
        </p:nvSpPr>
        <p:spPr>
          <a:xfrm>
            <a:off x="4280862" y="5585902"/>
            <a:ext cx="334229" cy="42882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9E50ECEC-C651-429E-A9A4-F49B7C1D232C}"/>
              </a:ext>
            </a:extLst>
          </p:cNvPr>
          <p:cNvSpPr/>
          <p:nvPr/>
        </p:nvSpPr>
        <p:spPr>
          <a:xfrm>
            <a:off x="1730866" y="5486380"/>
            <a:ext cx="381713" cy="65865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89DB6757-A14A-416A-A4CB-D8EB365140B6}"/>
              </a:ext>
            </a:extLst>
          </p:cNvPr>
          <p:cNvSpPr/>
          <p:nvPr/>
        </p:nvSpPr>
        <p:spPr>
          <a:xfrm>
            <a:off x="8088761" y="5601694"/>
            <a:ext cx="334229" cy="42882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22E83DBD-8E1F-4FBB-AABB-15C1BAD8A8CB}"/>
              </a:ext>
            </a:extLst>
          </p:cNvPr>
          <p:cNvSpPr/>
          <p:nvPr/>
        </p:nvSpPr>
        <p:spPr>
          <a:xfrm>
            <a:off x="1662549" y="4021969"/>
            <a:ext cx="381713" cy="65865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956103B9-4069-4EC2-9FC8-8DF163D65DC0}"/>
              </a:ext>
            </a:extLst>
          </p:cNvPr>
          <p:cNvSpPr/>
          <p:nvPr/>
        </p:nvSpPr>
        <p:spPr>
          <a:xfrm>
            <a:off x="4140888" y="4069298"/>
            <a:ext cx="381713" cy="65865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1A84BE5-2A33-41BB-AB65-0CA622FD5B11}"/>
              </a:ext>
            </a:extLst>
          </p:cNvPr>
          <p:cNvSpPr/>
          <p:nvPr/>
        </p:nvSpPr>
        <p:spPr>
          <a:xfrm>
            <a:off x="7856295" y="4069298"/>
            <a:ext cx="381713" cy="65865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989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1F61F3-2D18-40E3-9321-703C17126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29"/>
          <a:stretch/>
        </p:blipFill>
        <p:spPr>
          <a:xfrm>
            <a:off x="4032201" y="0"/>
            <a:ext cx="3292295" cy="25567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61690BA-E06F-48F1-A8A1-4CFC857D4848}"/>
                  </a:ext>
                </a:extLst>
              </p:cNvPr>
              <p:cNvSpPr txBox="1"/>
              <p:nvPr/>
            </p:nvSpPr>
            <p:spPr>
              <a:xfrm>
                <a:off x="1273854" y="964850"/>
                <a:ext cx="1522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=2.2730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61690BA-E06F-48F1-A8A1-4CFC857D4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854" y="964850"/>
                <a:ext cx="15225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D2CFAD3-C82C-4332-A8AE-6FA99A68845A}"/>
              </a:ext>
            </a:extLst>
          </p:cNvPr>
          <p:cNvSpPr txBox="1"/>
          <p:nvPr/>
        </p:nvSpPr>
        <p:spPr>
          <a:xfrm>
            <a:off x="498190" y="422515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水的</a:t>
            </a:r>
            <a:r>
              <a:rPr lang="en-US" altLang="zh-CN" dirty="0"/>
              <a:t>Lagrangian view</a:t>
            </a:r>
            <a:r>
              <a:rPr lang="zh-CN" altLang="en-US" dirty="0"/>
              <a:t>结果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30BE4A3-FD4D-41BB-A1E2-72DA52A00ADF}"/>
              </a:ext>
            </a:extLst>
          </p:cNvPr>
          <p:cNvSpPr txBox="1"/>
          <p:nvPr/>
        </p:nvSpPr>
        <p:spPr>
          <a:xfrm>
            <a:off x="863950" y="2087354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 limiting cycle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710CD70-2CCA-4B4E-91AA-52664FA17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425" y="2893814"/>
            <a:ext cx="2982879" cy="33258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FE2CB83-F48C-4D6B-9324-FAA1A51A13D9}"/>
                  </a:ext>
                </a:extLst>
              </p:cNvPr>
              <p:cNvSpPr txBox="1"/>
              <p:nvPr/>
            </p:nvSpPr>
            <p:spPr>
              <a:xfrm>
                <a:off x="1273854" y="3382861"/>
                <a:ext cx="1522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=2.2734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FE2CB83-F48C-4D6B-9324-FAA1A51A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854" y="3382861"/>
                <a:ext cx="152259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756F6664-9EAF-4268-BFE4-7B5111CA8867}"/>
              </a:ext>
            </a:extLst>
          </p:cNvPr>
          <p:cNvSpPr txBox="1"/>
          <p:nvPr/>
        </p:nvSpPr>
        <p:spPr>
          <a:xfrm>
            <a:off x="813693" y="4554131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Gradually have limiting cycle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DB9C71D-CD88-4CBE-AB70-417A6F6B0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1558" y="4348052"/>
            <a:ext cx="4350442" cy="2120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4EF4AB7-A5FB-43AA-A98B-D4828B276218}"/>
                  </a:ext>
                </a:extLst>
              </p:cNvPr>
              <p:cNvSpPr txBox="1"/>
              <p:nvPr/>
            </p:nvSpPr>
            <p:spPr>
              <a:xfrm>
                <a:off x="3889025" y="1639905"/>
                <a:ext cx="555280" cy="663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4EF4AB7-A5FB-43AA-A98B-D4828B276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025" y="1639905"/>
                <a:ext cx="555280" cy="6639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06414F-D0BA-442C-AA6F-5264F689ADDD}"/>
                  </a:ext>
                </a:extLst>
              </p:cNvPr>
              <p:cNvSpPr txBox="1"/>
              <p:nvPr/>
            </p:nvSpPr>
            <p:spPr>
              <a:xfrm flipH="1" flipV="1">
                <a:off x="5448171" y="2372082"/>
                <a:ext cx="460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06414F-D0BA-442C-AA6F-5264F689A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 flipV="1">
                <a:off x="5448171" y="2372082"/>
                <a:ext cx="46035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6E326C-8204-4D84-9075-9A0D07DD6499}"/>
                  </a:ext>
                </a:extLst>
              </p:cNvPr>
              <p:cNvSpPr txBox="1"/>
              <p:nvPr/>
            </p:nvSpPr>
            <p:spPr>
              <a:xfrm>
                <a:off x="3889025" y="5118179"/>
                <a:ext cx="555280" cy="663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6E326C-8204-4D84-9075-9A0D07DD6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025" y="5118179"/>
                <a:ext cx="555280" cy="6639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68D18C7-D704-45E8-9C6D-69D4A79144C1}"/>
                  </a:ext>
                </a:extLst>
              </p:cNvPr>
              <p:cNvSpPr txBox="1"/>
              <p:nvPr/>
            </p:nvSpPr>
            <p:spPr>
              <a:xfrm flipH="1" flipV="1">
                <a:off x="5448171" y="5850356"/>
                <a:ext cx="460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68D18C7-D704-45E8-9C6D-69D4A7914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 flipV="1">
                <a:off x="5448171" y="5850356"/>
                <a:ext cx="46035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36D7737-8328-4F1A-97CD-A1D35BD2265E}"/>
                  </a:ext>
                </a:extLst>
              </p:cNvPr>
              <p:cNvSpPr txBox="1"/>
              <p:nvPr/>
            </p:nvSpPr>
            <p:spPr>
              <a:xfrm>
                <a:off x="3968628" y="612629"/>
                <a:ext cx="4222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36D7737-8328-4F1A-97CD-A1D35BD22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628" y="612629"/>
                <a:ext cx="42223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C87C4CD-C4E1-4AA1-9B29-109426F5D5EF}"/>
                  </a:ext>
                </a:extLst>
              </p:cNvPr>
              <p:cNvSpPr txBox="1"/>
              <p:nvPr/>
            </p:nvSpPr>
            <p:spPr>
              <a:xfrm>
                <a:off x="5532207" y="1265027"/>
                <a:ext cx="366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C87C4CD-C4E1-4AA1-9B29-109426F5D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207" y="1265027"/>
                <a:ext cx="366832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09EE523-7327-4F06-BDC6-009D6414E71D}"/>
                  </a:ext>
                </a:extLst>
              </p:cNvPr>
              <p:cNvSpPr txBox="1"/>
              <p:nvPr/>
            </p:nvSpPr>
            <p:spPr>
              <a:xfrm>
                <a:off x="3959220" y="3744572"/>
                <a:ext cx="4222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09EE523-7327-4F06-BDC6-009D6414E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220" y="3744572"/>
                <a:ext cx="42223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1D993A3-7FD3-4CA7-BD3A-85133C3AB20E}"/>
                  </a:ext>
                </a:extLst>
              </p:cNvPr>
              <p:cNvSpPr txBox="1"/>
              <p:nvPr/>
            </p:nvSpPr>
            <p:spPr>
              <a:xfrm>
                <a:off x="5522799" y="4396970"/>
                <a:ext cx="366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1D993A3-7FD3-4CA7-BD3A-85133C3AB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799" y="4396970"/>
                <a:ext cx="366832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26F0D926-5C30-4138-8B7F-E73AD49CCC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56528" y="2656128"/>
            <a:ext cx="3375725" cy="154574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0EAFBD5-0930-410F-A0F1-1080A59153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02047" y="267690"/>
            <a:ext cx="4291766" cy="158481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5B52C08-3684-4411-B71C-547A5F6F0FFB}"/>
              </a:ext>
            </a:extLst>
          </p:cNvPr>
          <p:cNvSpPr txBox="1"/>
          <p:nvPr/>
        </p:nvSpPr>
        <p:spPr>
          <a:xfrm>
            <a:off x="384609" y="6381837"/>
            <a:ext cx="2044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Become a initial value problem</a:t>
            </a:r>
            <a:endParaRPr lang="zh-CN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0717C38-C953-4858-B50A-BB3774342765}"/>
                  </a:ext>
                </a:extLst>
              </p:cNvPr>
              <p:cNvSpPr txBox="1"/>
              <p:nvPr/>
            </p:nvSpPr>
            <p:spPr>
              <a:xfrm>
                <a:off x="2434672" y="6392687"/>
                <a:ext cx="7378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0717C38-C953-4858-B50A-BB3774342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672" y="6392687"/>
                <a:ext cx="737830" cy="2616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8CBE478-2225-4451-98B6-DA9D3CFD37DC}"/>
                  </a:ext>
                </a:extLst>
              </p:cNvPr>
              <p:cNvSpPr txBox="1"/>
              <p:nvPr/>
            </p:nvSpPr>
            <p:spPr>
              <a:xfrm>
                <a:off x="3246012" y="6280166"/>
                <a:ext cx="931216" cy="441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sSub>
                        <m:sSub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1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 =0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8CBE478-2225-4451-98B6-DA9D3CFD3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012" y="6280166"/>
                <a:ext cx="931216" cy="441659"/>
              </a:xfrm>
              <a:prstGeom prst="rect">
                <a:avLst/>
              </a:prstGeom>
              <a:blipFill>
                <a:blip r:embed="rId18"/>
                <a:stretch>
                  <a:fillRect l="-13725" t="-100000" b="-156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0020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DD4E6-9DC5-4920-BBF3-FDBF38BA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HLNS</a:t>
            </a:r>
            <a:r>
              <a:rPr lang="zh-CN" altLang="en-US" dirty="0"/>
              <a:t>的实施过程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82D124-4F82-44DA-B28E-C7E67AC96BE0}"/>
              </a:ext>
            </a:extLst>
          </p:cNvPr>
          <p:cNvSpPr txBox="1"/>
          <p:nvPr/>
        </p:nvSpPr>
        <p:spPr>
          <a:xfrm>
            <a:off x="5461175" y="781970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以</a:t>
            </a:r>
            <a:r>
              <a:rPr lang="en-US" altLang="zh-CN" dirty="0"/>
              <a:t>2D</a:t>
            </a:r>
            <a:r>
              <a:rPr lang="zh-CN" altLang="en-US" dirty="0"/>
              <a:t>沙子本构为例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6AC2A9E-BB8A-4E5C-98F0-D7D3B652E7E4}"/>
                  </a:ext>
                </a:extLst>
              </p:cNvPr>
              <p:cNvSpPr txBox="1"/>
              <p:nvPr/>
            </p:nvSpPr>
            <p:spPr>
              <a:xfrm>
                <a:off x="983767" y="1614389"/>
                <a:ext cx="1926360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𝑑𝑈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6AC2A9E-BB8A-4E5C-98F0-D7D3B652E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767" y="1614389"/>
                <a:ext cx="1926360" cy="501356"/>
              </a:xfrm>
              <a:prstGeom prst="rect">
                <a:avLst/>
              </a:prstGeom>
              <a:blipFill>
                <a:blip r:embed="rId2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6F861C4-B944-4057-878F-C68466583B18}"/>
                  </a:ext>
                </a:extLst>
              </p:cNvPr>
              <p:cNvSpPr txBox="1"/>
              <p:nvPr/>
            </p:nvSpPr>
            <p:spPr>
              <a:xfrm>
                <a:off x="983767" y="2115745"/>
                <a:ext cx="4295214" cy="580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𝐹𝑟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𝑑𝑈</m:t>
                              </m:r>
                            </m:num>
                            <m:den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𝑑𝐴</m:t>
                              </m:r>
                            </m:den>
                          </m:f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𝐹𝑟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6F861C4-B944-4057-878F-C68466583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767" y="2115745"/>
                <a:ext cx="4295214" cy="580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箭头: 下 7">
            <a:extLst>
              <a:ext uri="{FF2B5EF4-FFF2-40B4-BE49-F238E27FC236}">
                <a16:creationId xmlns:a16="http://schemas.microsoft.com/office/drawing/2014/main" id="{FAACAED2-8D8C-47C7-B865-A48D5240D722}"/>
              </a:ext>
            </a:extLst>
          </p:cNvPr>
          <p:cNvSpPr/>
          <p:nvPr/>
        </p:nvSpPr>
        <p:spPr>
          <a:xfrm>
            <a:off x="1242323" y="2704468"/>
            <a:ext cx="302698" cy="3405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881178B-FF58-4F50-81B9-92F9125C8DC2}"/>
                  </a:ext>
                </a:extLst>
              </p:cNvPr>
              <p:cNvSpPr txBox="1"/>
              <p:nvPr/>
            </p:nvSpPr>
            <p:spPr>
              <a:xfrm>
                <a:off x="636402" y="3121474"/>
                <a:ext cx="4811766" cy="885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a:rPr lang="en-US" altLang="zh-CN" sz="1600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𝑖𝐹</m:t>
                                </m:r>
                                <m:sSup>
                                  <m:sSup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𝐹𝑟</m:t>
                                    </m:r>
                                  </m:e>
                                  <m:sup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sSup>
                                      <m:sSup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sSup>
                                      <m:sSup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881178B-FF58-4F50-81B9-92F9125C8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02" y="3121474"/>
                <a:ext cx="4811766" cy="8850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箭头: 右 9">
            <a:extLst>
              <a:ext uri="{FF2B5EF4-FFF2-40B4-BE49-F238E27FC236}">
                <a16:creationId xmlns:a16="http://schemas.microsoft.com/office/drawing/2014/main" id="{0BC7E4C5-2688-4F80-BAF0-98B31874E98E}"/>
              </a:ext>
            </a:extLst>
          </p:cNvPr>
          <p:cNvSpPr/>
          <p:nvPr/>
        </p:nvSpPr>
        <p:spPr>
          <a:xfrm rot="5400000">
            <a:off x="1198293" y="4139345"/>
            <a:ext cx="380474" cy="292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A5AB3EA-695B-4186-9F99-3BB8CFD96B0E}"/>
                  </a:ext>
                </a:extLst>
              </p:cNvPr>
              <p:cNvSpPr txBox="1"/>
              <p:nvPr/>
            </p:nvSpPr>
            <p:spPr>
              <a:xfrm>
                <a:off x="636402" y="4329894"/>
                <a:ext cx="2938817" cy="2480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A5AB3EA-695B-4186-9F99-3BB8CFD96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02" y="4329894"/>
                <a:ext cx="2938817" cy="24803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右 11">
            <a:extLst>
              <a:ext uri="{FF2B5EF4-FFF2-40B4-BE49-F238E27FC236}">
                <a16:creationId xmlns:a16="http://schemas.microsoft.com/office/drawing/2014/main" id="{73A5D9B4-F80E-4E47-A0CE-1B8DF311C03B}"/>
              </a:ext>
            </a:extLst>
          </p:cNvPr>
          <p:cNvSpPr/>
          <p:nvPr/>
        </p:nvSpPr>
        <p:spPr>
          <a:xfrm rot="10800000">
            <a:off x="3711002" y="5122000"/>
            <a:ext cx="750439" cy="315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DFA90A9-0437-4244-B8CE-278B2C1281BE}"/>
                  </a:ext>
                </a:extLst>
              </p:cNvPr>
              <p:cNvSpPr txBox="1"/>
              <p:nvPr/>
            </p:nvSpPr>
            <p:spPr>
              <a:xfrm>
                <a:off x="4461441" y="4963856"/>
                <a:ext cx="5976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en-US" altLang="zh-CN" b="0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入口</m:t>
                    </m:r>
                  </m:oMath>
                </a14:m>
                <a:r>
                  <a:rPr lang="zh-CN" altLang="en-US" dirty="0"/>
                  <a:t>条件由局部解的特征值对应的特征函数给出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DFA90A9-0437-4244-B8CE-278B2C128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441" y="4963856"/>
                <a:ext cx="5976251" cy="369332"/>
              </a:xfrm>
              <a:prstGeom prst="rect">
                <a:avLst/>
              </a:prstGeom>
              <a:blipFill>
                <a:blip r:embed="rId6"/>
                <a:stretch>
                  <a:fillRect l="-918" t="-8197" r="-204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C0924E9-43DC-47D8-A66D-DC54D116F23A}"/>
                  </a:ext>
                </a:extLst>
              </p:cNvPr>
              <p:cNvSpPr txBox="1"/>
              <p:nvPr/>
            </p:nvSpPr>
            <p:spPr>
              <a:xfrm>
                <a:off x="4461441" y="5478838"/>
                <a:ext cx="74586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en-US" altLang="zh-CN" b="0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右边界</m:t>
                    </m:r>
                  </m:oMath>
                </a14:m>
                <a:r>
                  <a:rPr lang="zh-CN" altLang="en-US" dirty="0"/>
                  <a:t>具体取什么不影响解的形式（只影响右侧边界上很短的区域）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C0924E9-43DC-47D8-A66D-DC54D116F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441" y="5478838"/>
                <a:ext cx="7458665" cy="369332"/>
              </a:xfrm>
              <a:prstGeom prst="rect">
                <a:avLst/>
              </a:prstGeom>
              <a:blipFill>
                <a:blip r:embed="rId7"/>
                <a:stretch>
                  <a:fillRect t="-10000" r="-3679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9850E51-26F2-4ADA-A481-FE352A534BF9}"/>
                  </a:ext>
                </a:extLst>
              </p:cNvPr>
              <p:cNvSpPr txBox="1"/>
              <p:nvPr/>
            </p:nvSpPr>
            <p:spPr>
              <a:xfrm>
                <a:off x="4409616" y="4501111"/>
                <a:ext cx="73136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/>
                  <a:t>矩阵中代入空间模式局部解得到的扰动点（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）对应的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的值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9850E51-26F2-4ADA-A481-FE352A534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616" y="4501111"/>
                <a:ext cx="7313623" cy="369332"/>
              </a:xfrm>
              <a:prstGeom prst="rect">
                <a:avLst/>
              </a:prstGeom>
              <a:blipFill>
                <a:blip r:embed="rId8"/>
                <a:stretch>
                  <a:fillRect l="-66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0CC271D8-348C-42FD-A9E1-50520BA6116F}"/>
                  </a:ext>
                </a:extLst>
              </p:cNvPr>
              <p:cNvSpPr/>
              <p:nvPr/>
            </p:nvSpPr>
            <p:spPr>
              <a:xfrm>
                <a:off x="6205308" y="5971978"/>
                <a:ext cx="2850405" cy="7441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转化成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问题</a:t>
                </a:r>
              </a:p>
            </p:txBody>
          </p:sp>
        </mc:Choice>
        <mc:Fallback xmlns=""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0CC271D8-348C-42FD-A9E1-50520BA61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308" y="5971978"/>
                <a:ext cx="2850405" cy="74413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197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A7893F5-51B7-477F-B74A-2C30A5262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159" y="268938"/>
            <a:ext cx="5487864" cy="43190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4C4927-F641-4725-B788-8CBF5667C564}"/>
              </a:ext>
            </a:extLst>
          </p:cNvPr>
          <p:cNvSpPr txBox="1"/>
          <p:nvPr/>
        </p:nvSpPr>
        <p:spPr>
          <a:xfrm>
            <a:off x="498190" y="422515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水的</a:t>
            </a:r>
            <a:r>
              <a:rPr lang="en-US" altLang="zh-CN" dirty="0"/>
              <a:t>Lagrangian view</a:t>
            </a:r>
            <a:r>
              <a:rPr lang="zh-CN" altLang="en-US" dirty="0"/>
              <a:t>结果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F2F8141-B67E-42F8-97BE-AB8271CD5D52}"/>
                  </a:ext>
                </a:extLst>
              </p:cNvPr>
              <p:cNvSpPr txBox="1"/>
              <p:nvPr/>
            </p:nvSpPr>
            <p:spPr>
              <a:xfrm>
                <a:off x="1273854" y="964850"/>
                <a:ext cx="1522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=2.2737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F2F8141-B67E-42F8-97BE-AB8271CD5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854" y="964850"/>
                <a:ext cx="15225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47903413-9A6A-4029-B035-5EE3BBDD4D25}"/>
              </a:ext>
            </a:extLst>
          </p:cNvPr>
          <p:cNvSpPr txBox="1"/>
          <p:nvPr/>
        </p:nvSpPr>
        <p:spPr>
          <a:xfrm>
            <a:off x="826113" y="1841412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Have limiting cycle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0FBCDE-3671-4DC9-BA3F-F47EB86A8ED6}"/>
              </a:ext>
            </a:extLst>
          </p:cNvPr>
          <p:cNvSpPr txBox="1"/>
          <p:nvPr/>
        </p:nvSpPr>
        <p:spPr>
          <a:xfrm>
            <a:off x="2270233" y="2428463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Grow up to stability</a:t>
            </a:r>
            <a:endParaRPr lang="zh-CN" altLang="en-US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EE5A0B8B-DF8E-49B7-9E49-1B0C81C0CFDD}"/>
              </a:ext>
            </a:extLst>
          </p:cNvPr>
          <p:cNvSpPr/>
          <p:nvPr/>
        </p:nvSpPr>
        <p:spPr>
          <a:xfrm rot="3029194">
            <a:off x="2666649" y="2184626"/>
            <a:ext cx="378372" cy="231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94C0C69-D418-49A1-84DC-04FA02090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9" y="4744562"/>
            <a:ext cx="6008126" cy="2052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DEFF59D-C963-4F27-A562-31BB9AD43D75}"/>
                  </a:ext>
                </a:extLst>
              </p:cNvPr>
              <p:cNvSpPr txBox="1"/>
              <p:nvPr/>
            </p:nvSpPr>
            <p:spPr>
              <a:xfrm>
                <a:off x="5717825" y="3118336"/>
                <a:ext cx="555280" cy="663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DEFF59D-C963-4F27-A562-31BB9AD43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825" y="3118336"/>
                <a:ext cx="555280" cy="663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DF99FBB-2D4D-4401-A686-0E98554AF5D6}"/>
                  </a:ext>
                </a:extLst>
              </p:cNvPr>
              <p:cNvSpPr txBox="1"/>
              <p:nvPr/>
            </p:nvSpPr>
            <p:spPr>
              <a:xfrm flipH="1" flipV="1">
                <a:off x="8153925" y="4228885"/>
                <a:ext cx="460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DF99FBB-2D4D-4401-A686-0E98554AF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 flipV="1">
                <a:off x="8153925" y="4228885"/>
                <a:ext cx="46035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D4261D0-61B3-400A-B833-91927DCFDDA0}"/>
                  </a:ext>
                </a:extLst>
              </p:cNvPr>
              <p:cNvSpPr txBox="1"/>
              <p:nvPr/>
            </p:nvSpPr>
            <p:spPr>
              <a:xfrm>
                <a:off x="5582159" y="1428386"/>
                <a:ext cx="4222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D4261D0-61B3-400A-B833-91927DCFD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159" y="1428386"/>
                <a:ext cx="42223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8947774-5319-4883-9561-B94A31C62442}"/>
                  </a:ext>
                </a:extLst>
              </p:cNvPr>
              <p:cNvSpPr txBox="1"/>
              <p:nvPr/>
            </p:nvSpPr>
            <p:spPr>
              <a:xfrm>
                <a:off x="8326091" y="2403810"/>
                <a:ext cx="366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8947774-5319-4883-9561-B94A31C62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091" y="2403810"/>
                <a:ext cx="366832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C215E24C-88C2-4346-AD61-5CFEF88F5D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293" t="16382" r="8966" b="6143"/>
          <a:stretch/>
        </p:blipFill>
        <p:spPr>
          <a:xfrm>
            <a:off x="8106628" y="4744562"/>
            <a:ext cx="3693926" cy="1978297"/>
          </a:xfrm>
          <a:prstGeom prst="rect">
            <a:avLst/>
          </a:prstGeom>
        </p:spPr>
      </p:pic>
      <p:sp>
        <p:nvSpPr>
          <p:cNvPr id="16" name="箭头: 左右 15">
            <a:extLst>
              <a:ext uri="{FF2B5EF4-FFF2-40B4-BE49-F238E27FC236}">
                <a16:creationId xmlns:a16="http://schemas.microsoft.com/office/drawing/2014/main" id="{A023F88A-05EE-4298-8EB3-19BE05945AE7}"/>
              </a:ext>
            </a:extLst>
          </p:cNvPr>
          <p:cNvSpPr/>
          <p:nvPr/>
        </p:nvSpPr>
        <p:spPr>
          <a:xfrm>
            <a:off x="6379460" y="5580993"/>
            <a:ext cx="1355834" cy="4225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60DD2B9-4525-4812-B005-BED7F42AB1DC}"/>
              </a:ext>
            </a:extLst>
          </p:cNvPr>
          <p:cNvSpPr txBox="1"/>
          <p:nvPr/>
        </p:nvSpPr>
        <p:spPr>
          <a:xfrm>
            <a:off x="384679" y="4413551"/>
            <a:ext cx="218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water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879AA9-50DB-4BF2-A215-19B20992A31F}"/>
              </a:ext>
            </a:extLst>
          </p:cNvPr>
          <p:cNvSpPr txBox="1"/>
          <p:nvPr/>
        </p:nvSpPr>
        <p:spPr>
          <a:xfrm>
            <a:off x="8153925" y="4549666"/>
            <a:ext cx="218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sand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8033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61FAB7D-16F6-42A2-B81C-76B817BB4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245" y="248854"/>
            <a:ext cx="5476385" cy="41239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831925-2CA3-4BD3-A3C4-45B9770F2B22}"/>
              </a:ext>
            </a:extLst>
          </p:cNvPr>
          <p:cNvSpPr txBox="1"/>
          <p:nvPr/>
        </p:nvSpPr>
        <p:spPr>
          <a:xfrm>
            <a:off x="498190" y="422515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水的</a:t>
            </a:r>
            <a:r>
              <a:rPr lang="en-US" altLang="zh-CN" dirty="0"/>
              <a:t>Lagrangian view</a:t>
            </a:r>
            <a:r>
              <a:rPr lang="zh-CN" altLang="en-US" dirty="0"/>
              <a:t>结果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2B0587E-A63E-4F58-A48E-206010892A2C}"/>
                  </a:ext>
                </a:extLst>
              </p:cNvPr>
              <p:cNvSpPr txBox="1"/>
              <p:nvPr/>
            </p:nvSpPr>
            <p:spPr>
              <a:xfrm>
                <a:off x="498190" y="1551327"/>
                <a:ext cx="6143413" cy="483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If continue to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dirty="0"/>
                  <a:t>, greater than the limit value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den>
                    </m:f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2B0587E-A63E-4F58-A48E-206010892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90" y="1551327"/>
                <a:ext cx="6143413" cy="483466"/>
              </a:xfrm>
              <a:prstGeom prst="rect">
                <a:avLst/>
              </a:prstGeom>
              <a:blipFill>
                <a:blip r:embed="rId3"/>
                <a:stretch>
                  <a:fillRect l="-893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B33B912-6CFA-47F2-B747-DB89CB1F37BE}"/>
                  </a:ext>
                </a:extLst>
              </p:cNvPr>
              <p:cNvSpPr txBox="1"/>
              <p:nvPr/>
            </p:nvSpPr>
            <p:spPr>
              <a:xfrm>
                <a:off x="2156722" y="2247745"/>
                <a:ext cx="1522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=2.4737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B33B912-6CFA-47F2-B747-DB89CB1F3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722" y="2247745"/>
                <a:ext cx="15225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490237D0-2E47-4EE4-A96D-9B7D029BA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4" y="4147333"/>
            <a:ext cx="7081870" cy="246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10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8D71F85-5DEB-4E44-B6D2-FE1994EAC7B1}"/>
              </a:ext>
            </a:extLst>
          </p:cNvPr>
          <p:cNvSpPr txBox="1"/>
          <p:nvPr/>
        </p:nvSpPr>
        <p:spPr>
          <a:xfrm>
            <a:off x="819807" y="895481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HLNS</a:t>
            </a:r>
            <a:r>
              <a:rPr lang="zh-CN" altLang="en-US" dirty="0"/>
              <a:t>求解精度的提升方向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CBA6941-B9F8-4078-AFFB-3EE5D7191FF4}"/>
                  </a:ext>
                </a:extLst>
              </p:cNvPr>
              <p:cNvSpPr txBox="1"/>
              <p:nvPr/>
            </p:nvSpPr>
            <p:spPr>
              <a:xfrm>
                <a:off x="2228205" y="1746819"/>
                <a:ext cx="8192051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1. </a:t>
                </a:r>
                <a:r>
                  <a:rPr lang="zh-CN" altLang="en-US" dirty="0"/>
                  <a:t>网格点数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上升（对特定</a:t>
                </a:r>
                <a14:m>
                  <m:oMath xmlns:m="http://schemas.openxmlformats.org/officeDocument/2006/math">
                    <m:r>
                      <a:rPr lang="zh-CN" altLang="en-US" b="0" i="1" dirty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dirty="0"/>
                  <a:t>N</a:t>
                </a:r>
                <a:r>
                  <a:rPr lang="zh-CN" altLang="en-US" dirty="0"/>
                  <a:t>必须大于阈值才可以计算出合理的解）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CBA6941-B9F8-4078-AFFB-3EE5D7191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205" y="1746819"/>
                <a:ext cx="8192051" cy="391582"/>
              </a:xfrm>
              <a:prstGeom prst="rect">
                <a:avLst/>
              </a:prstGeom>
              <a:blipFill>
                <a:blip r:embed="rId2"/>
                <a:stretch>
                  <a:fillRect l="-670" t="-7813" b="-20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E37C6175-3405-4034-ADE5-7766109FF1EB}"/>
              </a:ext>
            </a:extLst>
          </p:cNvPr>
          <p:cNvSpPr txBox="1"/>
          <p:nvPr/>
        </p:nvSpPr>
        <p:spPr>
          <a:xfrm>
            <a:off x="2228204" y="2598157"/>
            <a:ext cx="84994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差分矩阵：目前仍然是左边界向前差分，中心点中心差分，并且全都是二阶精度</a:t>
            </a:r>
            <a:endParaRPr lang="en-US" altLang="zh-CN" dirty="0"/>
          </a:p>
          <a:p>
            <a:r>
              <a:rPr lang="en-US" altLang="zh-CN" dirty="0"/>
              <a:t>		</a:t>
            </a:r>
          </a:p>
          <a:p>
            <a:r>
              <a:rPr lang="zh-CN" altLang="en-US" dirty="0"/>
              <a:t>未来可以换成向前差分矩阵以及四阶精度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FD79DC-1218-4CA2-B58B-06BC98553F84}"/>
              </a:ext>
            </a:extLst>
          </p:cNvPr>
          <p:cNvSpPr txBox="1"/>
          <p:nvPr/>
        </p:nvSpPr>
        <p:spPr>
          <a:xfrm>
            <a:off x="706296" y="4130565"/>
            <a:ext cx="103412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研究方向询问：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暂时想做一下沙子二维模型，考虑基本流变化的非平行性效应，然后看在下游能不能和上文的解对上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如果能再扩展到三维（引入周向的动量方程）</a:t>
            </a:r>
          </a:p>
        </p:txBody>
      </p:sp>
    </p:spTree>
    <p:extLst>
      <p:ext uri="{BB962C8B-B14F-4D97-AF65-F5344CB8AC3E}">
        <p14:creationId xmlns:p14="http://schemas.microsoft.com/office/powerpoint/2010/main" val="838107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3CE4E0C-DAAE-4033-B8E7-D08683413005}"/>
                  </a:ext>
                </a:extLst>
              </p:cNvPr>
              <p:cNvSpPr txBox="1"/>
              <p:nvPr/>
            </p:nvSpPr>
            <p:spPr>
              <a:xfrm>
                <a:off x="407686" y="214638"/>
                <a:ext cx="2491900" cy="501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𝑈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𝐻𝑈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3CE4E0C-DAAE-4033-B8E7-D08683413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86" y="214638"/>
                <a:ext cx="2491900" cy="501997"/>
              </a:xfrm>
              <a:prstGeom prst="rect">
                <a:avLst/>
              </a:prstGeom>
              <a:blipFill>
                <a:blip r:embed="rId2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8B2F2CE-1A16-4E7D-9689-ABA513F65BF8}"/>
                  </a:ext>
                </a:extLst>
              </p:cNvPr>
              <p:cNvSpPr txBox="1"/>
              <p:nvPr/>
            </p:nvSpPr>
            <p:spPr>
              <a:xfrm>
                <a:off x="407686" y="716635"/>
                <a:ext cx="5967595" cy="580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𝑈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func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f>
                            <m:f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f>
                            <m:f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8B2F2CE-1A16-4E7D-9689-ABA513F65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86" y="716635"/>
                <a:ext cx="5967595" cy="580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32F1ABA0-7F8F-433A-A44E-20A2BA914D6E}"/>
              </a:ext>
            </a:extLst>
          </p:cNvPr>
          <p:cNvSpPr txBox="1"/>
          <p:nvPr/>
        </p:nvSpPr>
        <p:spPr>
          <a:xfrm>
            <a:off x="151348" y="1297307"/>
            <a:ext cx="341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Apply perturbation assumptions: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742B00A-7C8F-4A2A-B773-1FD728E48DD1}"/>
                  </a:ext>
                </a:extLst>
              </p:cNvPr>
              <p:cNvSpPr txBox="1"/>
              <p:nvPr/>
            </p:nvSpPr>
            <p:spPr>
              <a:xfrm>
                <a:off x="3493377" y="1297307"/>
                <a:ext cx="147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742B00A-7C8F-4A2A-B773-1FD728E48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377" y="1297307"/>
                <a:ext cx="147649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9FB468A-9349-4E44-8A61-262F75A87EA8}"/>
                  </a:ext>
                </a:extLst>
              </p:cNvPr>
              <p:cNvSpPr txBox="1"/>
              <p:nvPr/>
            </p:nvSpPr>
            <p:spPr>
              <a:xfrm>
                <a:off x="3493377" y="1614638"/>
                <a:ext cx="14448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9FB468A-9349-4E44-8A61-262F75A87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377" y="1614638"/>
                <a:ext cx="144481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3A57D2-6DCF-46F6-A70B-3449D69B5BD2}"/>
                  </a:ext>
                </a:extLst>
              </p:cNvPr>
              <p:cNvSpPr txBox="1"/>
              <p:nvPr/>
            </p:nvSpPr>
            <p:spPr>
              <a:xfrm>
                <a:off x="590566" y="2247311"/>
                <a:ext cx="6360011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3A57D2-6DCF-46F6-A70B-3449D69B5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66" y="2247311"/>
                <a:ext cx="6360011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: 圆角 8">
            <a:extLst>
              <a:ext uri="{FF2B5EF4-FFF2-40B4-BE49-F238E27FC236}">
                <a16:creationId xmlns:a16="http://schemas.microsoft.com/office/drawing/2014/main" id="{8267FEFE-7321-49D0-9464-E996BB34EA44}"/>
              </a:ext>
            </a:extLst>
          </p:cNvPr>
          <p:cNvSpPr/>
          <p:nvPr/>
        </p:nvSpPr>
        <p:spPr>
          <a:xfrm>
            <a:off x="3200617" y="2275320"/>
            <a:ext cx="3174664" cy="65865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68A9E1-EBE5-4F82-BF13-12AAF90CD136}"/>
              </a:ext>
            </a:extLst>
          </p:cNvPr>
          <p:cNvSpPr txBox="1"/>
          <p:nvPr/>
        </p:nvSpPr>
        <p:spPr>
          <a:xfrm>
            <a:off x="5808016" y="1799304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除了</a:t>
            </a:r>
            <a:r>
              <a:rPr lang="zh-CN" altLang="en-US" dirty="0">
                <a:solidFill>
                  <a:srgbClr val="0070C0"/>
                </a:solidFill>
              </a:rPr>
              <a:t>系数</a:t>
            </a:r>
            <a:r>
              <a:rPr lang="zh-CN" altLang="en-US" dirty="0"/>
              <a:t>上的修正，还有</a:t>
            </a:r>
            <a:r>
              <a:rPr lang="zh-CN" altLang="en-US" dirty="0">
                <a:solidFill>
                  <a:srgbClr val="C00000"/>
                </a:solidFill>
              </a:rPr>
              <a:t>额外的项</a:t>
            </a:r>
            <a:r>
              <a:rPr lang="zh-CN" altLang="en-US" dirty="0"/>
              <a:t>添加进来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E065C27-CBAB-459F-A2F3-EFA2C7CFF1E0}"/>
              </a:ext>
            </a:extLst>
          </p:cNvPr>
          <p:cNvSpPr/>
          <p:nvPr/>
        </p:nvSpPr>
        <p:spPr>
          <a:xfrm>
            <a:off x="1376368" y="2396359"/>
            <a:ext cx="282164" cy="53761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B61242A-FD7F-41AD-A85B-C750AE4BA9F3}"/>
              </a:ext>
            </a:extLst>
          </p:cNvPr>
          <p:cNvSpPr/>
          <p:nvPr/>
        </p:nvSpPr>
        <p:spPr>
          <a:xfrm>
            <a:off x="2303252" y="2335839"/>
            <a:ext cx="282164" cy="53761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97499D0-4393-4740-B5E9-24BC17C14E7D}"/>
                  </a:ext>
                </a:extLst>
              </p:cNvPr>
              <p:cNvSpPr txBox="1"/>
              <p:nvPr/>
            </p:nvSpPr>
            <p:spPr>
              <a:xfrm>
                <a:off x="706295" y="3083022"/>
                <a:ext cx="8353889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97499D0-4393-4740-B5E9-24BC17C14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95" y="3083022"/>
                <a:ext cx="8353889" cy="7146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68FE5D7-028E-4BE8-918E-96BB766B6DB8}"/>
                  </a:ext>
                </a:extLst>
              </p:cNvPr>
              <p:cNvSpPr txBox="1"/>
              <p:nvPr/>
            </p:nvSpPr>
            <p:spPr>
              <a:xfrm>
                <a:off x="4139770" y="3959100"/>
                <a:ext cx="7906973" cy="730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68FE5D7-028E-4BE8-918E-96BB766B6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770" y="3959100"/>
                <a:ext cx="7906973" cy="7302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B42F91C-7C84-41FA-8536-9875D75A42A4}"/>
                  </a:ext>
                </a:extLst>
              </p:cNvPr>
              <p:cNvSpPr txBox="1"/>
              <p:nvPr/>
            </p:nvSpPr>
            <p:spPr>
              <a:xfrm>
                <a:off x="4211074" y="4850760"/>
                <a:ext cx="1454244" cy="657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B42F91C-7C84-41FA-8536-9875D75A4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074" y="4850760"/>
                <a:ext cx="1454244" cy="6574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A06FD22-1DE2-4EE8-A03C-EDED5F3D764B}"/>
                  </a:ext>
                </a:extLst>
              </p:cNvPr>
              <p:cNvSpPr txBox="1"/>
              <p:nvPr/>
            </p:nvSpPr>
            <p:spPr>
              <a:xfrm>
                <a:off x="889318" y="5758758"/>
                <a:ext cx="876074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A06FD22-1DE2-4EE8-A03C-EDED5F3D7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318" y="5758758"/>
                <a:ext cx="876074" cy="6173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57EF4D20-5D98-4C22-8089-7DC23C8366A7}"/>
              </a:ext>
            </a:extLst>
          </p:cNvPr>
          <p:cNvSpPr txBox="1"/>
          <p:nvPr/>
        </p:nvSpPr>
        <p:spPr>
          <a:xfrm>
            <a:off x="151348" y="595669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where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25B4DC6-557F-460A-A63C-958F936FE364}"/>
                  </a:ext>
                </a:extLst>
              </p:cNvPr>
              <p:cNvSpPr txBox="1"/>
              <p:nvPr/>
            </p:nvSpPr>
            <p:spPr>
              <a:xfrm>
                <a:off x="1766440" y="5936056"/>
                <a:ext cx="1145955" cy="4409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25B4DC6-557F-460A-A63C-958F936FE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440" y="5936056"/>
                <a:ext cx="1145955" cy="44095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1FABBDB-A980-43F4-A318-802F9E938738}"/>
                  </a:ext>
                </a:extLst>
              </p:cNvPr>
              <p:cNvSpPr txBox="1"/>
              <p:nvPr/>
            </p:nvSpPr>
            <p:spPr>
              <a:xfrm>
                <a:off x="2910870" y="5887959"/>
                <a:ext cx="961225" cy="488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1FABBDB-A980-43F4-A318-802F9E938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870" y="5887959"/>
                <a:ext cx="961225" cy="48814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AF0CD2D-FCB2-4C02-9A2B-B885F62F1DA7}"/>
                  </a:ext>
                </a:extLst>
              </p:cNvPr>
              <p:cNvSpPr txBox="1"/>
              <p:nvPr/>
            </p:nvSpPr>
            <p:spPr>
              <a:xfrm>
                <a:off x="3879918" y="5887706"/>
                <a:ext cx="2495363" cy="507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rad>
                        </m:num>
                        <m:den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unc>
                                <m:func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AF0CD2D-FCB2-4C02-9A2B-B885F62F1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918" y="5887706"/>
                <a:ext cx="2495363" cy="507318"/>
              </a:xfrm>
              <a:prstGeom prst="rect">
                <a:avLst/>
              </a:prstGeom>
              <a:blipFill>
                <a:blip r:embed="rId13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457EF3E-A5F5-46FD-9AA3-333B1E3AA3BD}"/>
              </a:ext>
            </a:extLst>
          </p:cNvPr>
          <p:cNvSpPr/>
          <p:nvPr/>
        </p:nvSpPr>
        <p:spPr>
          <a:xfrm>
            <a:off x="4026729" y="3994905"/>
            <a:ext cx="8020014" cy="65865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45431062-0EBF-4AEF-8A72-BF4A397E889C}"/>
              </a:ext>
            </a:extLst>
          </p:cNvPr>
          <p:cNvSpPr/>
          <p:nvPr/>
        </p:nvSpPr>
        <p:spPr>
          <a:xfrm>
            <a:off x="2339417" y="3111272"/>
            <a:ext cx="1687312" cy="65865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C454C9F0-0CBE-4729-8068-C86EE7A15EB8}"/>
              </a:ext>
            </a:extLst>
          </p:cNvPr>
          <p:cNvSpPr/>
          <p:nvPr/>
        </p:nvSpPr>
        <p:spPr>
          <a:xfrm>
            <a:off x="1327354" y="5758759"/>
            <a:ext cx="438037" cy="61734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418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1E4AFB0B-A84D-49D6-9114-AAD11F5D5D8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解 近似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zh-CN" altLang="en-US" dirty="0"/>
                  <a:t>处（后端）的水的扰动方程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1E4AFB0B-A84D-49D6-9114-AAD11F5D5D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r="-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B15C489-4AFF-4C17-9A22-8CBA386824D3}"/>
                  </a:ext>
                </a:extLst>
              </p:cNvPr>
              <p:cNvSpPr txBox="1"/>
              <p:nvPr/>
            </p:nvSpPr>
            <p:spPr>
              <a:xfrm>
                <a:off x="838200" y="1822494"/>
                <a:ext cx="3778150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目的是简化方程，基本流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𝑑𝑈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𝑑𝐴</m:t>
                        </m:r>
                      </m:den>
                    </m:f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f>
                      <m:f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𝑑𝐻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𝑑𝐴</m:t>
                        </m:r>
                      </m:den>
                    </m:f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~0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B15C489-4AFF-4C17-9A22-8CBA38682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2494"/>
                <a:ext cx="3778150" cy="491288"/>
              </a:xfrm>
              <a:prstGeom prst="rect">
                <a:avLst/>
              </a:prstGeom>
              <a:blipFill>
                <a:blip r:embed="rId3"/>
                <a:stretch>
                  <a:fillRect l="-1454"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37B1B1C-DD4E-45A9-B6E6-B8DAF99F8061}"/>
                  </a:ext>
                </a:extLst>
              </p:cNvPr>
              <p:cNvSpPr txBox="1"/>
              <p:nvPr/>
            </p:nvSpPr>
            <p:spPr>
              <a:xfrm>
                <a:off x="138210" y="2392964"/>
                <a:ext cx="2045047" cy="4508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𝐻</m:t>
                              </m:r>
                            </m:e>
                            <m:sup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den>
                      </m:f>
                      <m:r>
                        <a:rPr kumimoji="0" lang="en-US" altLang="zh-CN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𝐻</m:t>
                              </m:r>
                            </m:e>
                            <m:sup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den>
                      </m:f>
                      <m:r>
                        <a:rPr kumimoji="0" lang="en-US" altLang="zh-CN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num>
                        <m:den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den>
                      </m:f>
                      <m:r>
                        <a:rPr kumimoji="0" lang="en-US" altLang="zh-CN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num>
                        <m:den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𝜕𝜃</m:t>
                          </m:r>
                        </m:den>
                      </m:f>
                      <m:r>
                        <a:rPr kumimoji="0" lang="en-US" altLang="zh-CN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37B1B1C-DD4E-45A9-B6E6-B8DAF99F8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10" y="2392964"/>
                <a:ext cx="2045047" cy="4508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63F8EC6-5D65-4FFE-8839-0C11B4ACD792}"/>
                  </a:ext>
                </a:extLst>
              </p:cNvPr>
              <p:cNvSpPr txBox="1"/>
              <p:nvPr/>
            </p:nvSpPr>
            <p:spPr>
              <a:xfrm>
                <a:off x="0" y="2878981"/>
                <a:ext cx="5291434" cy="535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num>
                        <m:den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den>
                      </m:f>
                      <m:r>
                        <a:rPr kumimoji="0" lang="en-US" altLang="zh-CN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num>
                        <m:den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den>
                      </m:f>
                      <m:r>
                        <a:rPr kumimoji="0" lang="en-US" altLang="zh-CN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𝐹</m:t>
                          </m:r>
                          <m:sSup>
                            <m:sSupPr>
                              <m:ctrlP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𝐻</m:t>
                              </m:r>
                            </m:e>
                            <m:sup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den>
                      </m:f>
                      <m:r>
                        <a:rPr kumimoji="0" lang="en-US" altLang="zh-CN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𝑅𝑒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</m:num>
                            <m:den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den>
                          </m:f>
                          <m:d>
                            <m:dPr>
                              <m:ctrlP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CN" sz="11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sz="11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𝑈</m:t>
                                      </m:r>
                                    </m:e>
                                    <m:sup>
                                      <m:r>
                                        <a:rPr kumimoji="0" lang="en-US" altLang="zh-CN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0" lang="en-US" altLang="zh-CN" sz="11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r>
                                    <a:rPr kumimoji="0" lang="en-US" altLang="zh-CN" sz="11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𝐴</m:t>
                                  </m:r>
                                </m:den>
                              </m:f>
                            </m:e>
                          </m:d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11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zh-CN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US" altLang="zh-CN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0" lang="en-US" altLang="zh-CN" sz="11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11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11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</m:num>
                            <m:den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𝜕𝜃</m:t>
                              </m:r>
                            </m:den>
                          </m:f>
                          <m:d>
                            <m:dPr>
                              <m:ctrlP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CN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𝑈</m:t>
                                      </m:r>
                                    </m:e>
                                    <m:sup>
                                      <m:r>
                                        <a:rPr kumimoji="0" lang="en-US" altLang="zh-CN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0" lang="en-US" altLang="zh-CN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r>
                                    <a:rPr kumimoji="0" lang="en-US" altLang="zh-CN" sz="11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𝜃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kumimoji="0" lang="en-US" altLang="zh-CN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1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𝑅𝑒</m:t>
                          </m:r>
                        </m:den>
                      </m:f>
                      <m:d>
                        <m:dPr>
                          <m:ctrlP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−3</m:t>
                          </m:r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′+6</m:t>
                          </m:r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63F8EC6-5D65-4FFE-8839-0C11B4ACD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78981"/>
                <a:ext cx="5291434" cy="5355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D8D9A80-E924-4091-8430-7827E633FF2B}"/>
                  </a:ext>
                </a:extLst>
              </p:cNvPr>
              <p:cNvSpPr/>
              <p:nvPr/>
            </p:nvSpPr>
            <p:spPr>
              <a:xfrm>
                <a:off x="-57282" y="3409056"/>
                <a:ext cx="4868918" cy="535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num>
                        <m:den>
                          <m:r>
                            <a:rPr kumimoji="0" lang="en-US" altLang="zh-C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den>
                      </m:f>
                      <m:r>
                        <a:rPr kumimoji="0" lang="en-US" altLang="zh-CN" sz="1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num>
                        <m:den>
                          <m:r>
                            <a:rPr kumimoji="0" lang="en-US" altLang="zh-C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den>
                      </m:f>
                      <m:r>
                        <a:rPr kumimoji="0" lang="en-US" altLang="zh-CN" sz="1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0" lang="en-US" altLang="zh-C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𝐹</m:t>
                          </m:r>
                          <m:sSup>
                            <m:sSupPr>
                              <m:ctrlP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altLang="zh-C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𝐻</m:t>
                              </m:r>
                            </m:e>
                            <m:sup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den>
                      </m:f>
                      <m:r>
                        <a:rPr kumimoji="0" lang="en-US" altLang="zh-CN" sz="1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𝑒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0" lang="en-US" altLang="zh-C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</m:num>
                            <m:den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den>
                          </m:f>
                          <m:d>
                            <m:dPr>
                              <m:ctrlP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CN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kumimoji="0" lang="en-US" altLang="zh-CN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0" lang="en-US" altLang="zh-CN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r>
                                    <a:rPr kumimoji="0" lang="en-US" altLang="zh-CN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𝐴</m:t>
                                  </m:r>
                                </m:den>
                              </m:f>
                            </m:e>
                          </m:d>
                          <m:r>
                            <a:rPr kumimoji="0" lang="en-US" altLang="zh-C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zh-CN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US" altLang="zh-CN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0" lang="en-US" altLang="zh-CN" sz="11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11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11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</m:num>
                            <m:den>
                              <m: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𝜕𝜃</m:t>
                              </m:r>
                            </m:den>
                          </m:f>
                          <m:d>
                            <m:dPr>
                              <m:ctrlPr>
                                <a:rPr kumimoji="0" lang="en-US" altLang="zh-C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CN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kumimoji="0" lang="en-US" altLang="zh-CN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0" lang="en-US" altLang="zh-CN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𝜕𝜃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kumimoji="0" lang="en-US" altLang="zh-CN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1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num>
                        <m:den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𝑅𝑒</m:t>
                          </m:r>
                        </m:den>
                      </m:f>
                      <m:r>
                        <a:rPr kumimoji="0" lang="en-US" altLang="zh-CN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𝑉</m:t>
                      </m:r>
                      <m:r>
                        <a:rPr kumimoji="0" lang="en-US" altLang="zh-CN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D8D9A80-E924-4091-8430-7827E633F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282" y="3409056"/>
                <a:ext cx="4868918" cy="5355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箭头: 右 7">
            <a:extLst>
              <a:ext uri="{FF2B5EF4-FFF2-40B4-BE49-F238E27FC236}">
                <a16:creationId xmlns:a16="http://schemas.microsoft.com/office/drawing/2014/main" id="{26C7C125-8F6C-49BE-B35D-8D275D8F419E}"/>
              </a:ext>
            </a:extLst>
          </p:cNvPr>
          <p:cNvSpPr/>
          <p:nvPr/>
        </p:nvSpPr>
        <p:spPr>
          <a:xfrm>
            <a:off x="5368687" y="3045847"/>
            <a:ext cx="655319" cy="2967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CFBCC-4826-4C2E-85D1-4D397607FC5E}"/>
                  </a:ext>
                </a:extLst>
              </p:cNvPr>
              <p:cNvSpPr txBox="1"/>
              <p:nvPr/>
            </p:nvSpPr>
            <p:spPr>
              <a:xfrm>
                <a:off x="6564761" y="1847668"/>
                <a:ext cx="2285626" cy="483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𝑑𝐻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num>
                        <m:den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𝑑𝐴</m:t>
                          </m:r>
                        </m:den>
                      </m:f>
                      <m:r>
                        <a:rPr kumimoji="0" lang="en-US" altLang="zh-CN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𝑑𝑈</m:t>
                          </m:r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num>
                        <m:den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𝑑𝐴</m:t>
                          </m:r>
                        </m:den>
                      </m:f>
                      <m:r>
                        <a:rPr kumimoji="0" lang="en-US" altLang="zh-CN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CN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</m:t>
                      </m:r>
                      <m:f>
                        <m:f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  <m:func>
                            <m:funcPr>
                              <m:ctrlP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1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𝜉</m:t>
                              </m:r>
                            </m:e>
                          </m:func>
                        </m:den>
                      </m:f>
                      <m:sSup>
                        <m:sSup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p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en-US" altLang="zh-CN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</m:t>
                      </m:r>
                      <m:r>
                        <a:rPr kumimoji="0" lang="en-US" altLang="zh-CN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𝜔</m:t>
                      </m:r>
                      <m:r>
                        <a:rPr kumimoji="0" lang="en-US" altLang="zh-CN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𝐻</m:t>
                      </m:r>
                      <m:r>
                        <a:rPr kumimoji="0" lang="en-US" altLang="zh-CN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CFBCC-4826-4C2E-85D1-4D397607F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761" y="1847668"/>
                <a:ext cx="2285626" cy="483787"/>
              </a:xfrm>
              <a:prstGeom prst="rect">
                <a:avLst/>
              </a:prstGeom>
              <a:blipFill>
                <a:blip r:embed="rId7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7A64B90-4BCD-4D98-B3A4-E8F29F84C101}"/>
                  </a:ext>
                </a:extLst>
              </p:cNvPr>
              <p:cNvSpPr txBox="1"/>
              <p:nvPr/>
            </p:nvSpPr>
            <p:spPr>
              <a:xfrm>
                <a:off x="6564761" y="2684129"/>
                <a:ext cx="3363998" cy="462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𝑈</m:t>
                              </m:r>
                            </m:e>
                            <m:sup>
                              <m: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𝑑𝐴</m:t>
                          </m:r>
                        </m:den>
                      </m:f>
                      <m:r>
                        <a:rPr kumimoji="0" lang="en-US" altLang="zh-CN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𝐹</m:t>
                          </m:r>
                          <m:sSup>
                            <m:sSupPr>
                              <m:ctrlP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𝐻</m:t>
                              </m:r>
                            </m:e>
                            <m:sup>
                              <m: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𝑑𝐴</m:t>
                          </m:r>
                        </m:den>
                      </m:f>
                      <m:r>
                        <a:rPr kumimoji="0" lang="en-US" altLang="zh-CN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𝑅𝑒</m:t>
                          </m:r>
                        </m:den>
                      </m:f>
                      <m:f>
                        <m:f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𝑈</m:t>
                              </m:r>
                            </m:e>
                            <m:sup>
                              <m: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0" lang="en-US" altLang="zh-CN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num>
                        <m:den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den>
                      </m:f>
                      <m:sSup>
                        <m:sSup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</m:e>
                        <m:sup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en-US" altLang="zh-CN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6</m:t>
                          </m:r>
                        </m:num>
                        <m:den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den>
                      </m:f>
                      <m:sSup>
                        <m:sSup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e>
                        <m:sup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en-US" altLang="zh-CN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</m:t>
                      </m:r>
                      <m:r>
                        <a:rPr kumimoji="0" lang="en-US" altLang="zh-CN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𝜔</m:t>
                      </m:r>
                      <m:r>
                        <a:rPr kumimoji="0" lang="en-US" altLang="zh-CN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𝑈</m:t>
                      </m:r>
                      <m:r>
                        <a:rPr kumimoji="0" lang="en-US" altLang="zh-CN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7A64B90-4BCD-4D98-B3A4-E8F29F84C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761" y="2684129"/>
                <a:ext cx="3363998" cy="462884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03666B7-9F88-4B3A-892F-B497ED2316C1}"/>
                  </a:ext>
                </a:extLst>
              </p:cNvPr>
              <p:cNvSpPr txBox="1"/>
              <p:nvPr/>
            </p:nvSpPr>
            <p:spPr>
              <a:xfrm>
                <a:off x="6605512" y="3502009"/>
                <a:ext cx="3235245" cy="493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𝑉</m:t>
                              </m:r>
                            </m:e>
                            <m:sup>
                              <m: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𝑑𝐴</m:t>
                          </m:r>
                        </m:den>
                      </m:f>
                      <m:r>
                        <a:rPr kumimoji="0" lang="en-US" altLang="zh-CN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𝐹</m:t>
                          </m:r>
                          <m:sSup>
                            <m:sSupPr>
                              <m:ctrlP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sSub>
                            <m:sSubPr>
                              <m:ctrlP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  <m:func>
                            <m:funcPr>
                              <m:ctrlP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1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𝜉</m:t>
                              </m:r>
                            </m:e>
                          </m:func>
                        </m:den>
                      </m:f>
                      <m:sSup>
                        <m:sSup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e>
                        <m:sup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en-US" altLang="zh-CN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𝑅𝑒</m:t>
                          </m:r>
                        </m:den>
                      </m:f>
                      <m:f>
                        <m:f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𝑉</m:t>
                              </m:r>
                            </m:e>
                            <m:sup>
                              <m: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0" lang="en-US" altLang="zh-CN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num>
                        <m:den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den>
                      </m:f>
                      <m:sSup>
                        <m:sSup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p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en-US" altLang="zh-CN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</m:t>
                      </m:r>
                      <m:r>
                        <a:rPr kumimoji="0" lang="en-US" altLang="zh-CN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𝜔</m:t>
                      </m:r>
                      <m:r>
                        <a:rPr kumimoji="0" lang="en-US" altLang="zh-CN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𝑉</m:t>
                      </m:r>
                      <m:r>
                        <a:rPr kumimoji="0" lang="en-US" altLang="zh-CN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03666B7-9F88-4B3A-892F-B497ED231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512" y="3502009"/>
                <a:ext cx="3235245" cy="493340"/>
              </a:xfrm>
              <a:prstGeom prst="rect">
                <a:avLst/>
              </a:prstGeom>
              <a:blipFill>
                <a:blip r:embed="rId9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F8A9198-1B4E-413A-B882-6073A7DB727B}"/>
                  </a:ext>
                </a:extLst>
              </p:cNvPr>
              <p:cNvSpPr txBox="1"/>
              <p:nvPr/>
            </p:nvSpPr>
            <p:spPr>
              <a:xfrm>
                <a:off x="353148" y="4245710"/>
                <a:ext cx="5144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, simplified to 2D uniform incline problem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F8A9198-1B4E-413A-B882-6073A7DB7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48" y="4245710"/>
                <a:ext cx="5144293" cy="369332"/>
              </a:xfrm>
              <a:prstGeom prst="rect">
                <a:avLst/>
              </a:prstGeom>
              <a:blipFill>
                <a:blip r:embed="rId10"/>
                <a:stretch>
                  <a:fillRect l="-1066" t="-8197" r="-355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B17CAEB-A357-4906-9E54-7C3E948DF10E}"/>
                  </a:ext>
                </a:extLst>
              </p:cNvPr>
              <p:cNvSpPr txBox="1"/>
              <p:nvPr/>
            </p:nvSpPr>
            <p:spPr>
              <a:xfrm>
                <a:off x="138210" y="5032352"/>
                <a:ext cx="7431330" cy="1407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𝑆𝑃𝑇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kumimoji="0" lang="en-US" altLang="zh-CN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altLang="zh-CN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𝐹</m:t>
                                        </m:r>
                                      </m:e>
                                      <m:sup>
                                        <m:r>
                                          <a:rPr kumimoji="0" lang="en-US" altLang="zh-CN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𝐷</m:t>
                                </m:r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𝐷</m:t>
                                </m:r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𝑅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kumimoji="0" lang="en-US" altLang="zh-CN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altLang="zh-CN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𝐹</m:t>
                                        </m:r>
                                      </m:e>
                                      <m:sup>
                                        <m:r>
                                          <a:rPr kumimoji="0" lang="en-US" altLang="zh-CN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𝑆𝑃𝑇</m:t>
                                </m:r>
                              </m:e>
                              <m:e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𝐷</m:t>
                                </m:r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𝑅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𝑅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𝑈</m:t>
                                    </m:r>
                                  </m:e>
                                  <m:sup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𝜔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𝑈</m:t>
                                    </m:r>
                                  </m:e>
                                  <m:sup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B17CAEB-A357-4906-9E54-7C3E948DF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10" y="5032352"/>
                <a:ext cx="7431330" cy="14073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02D2B65-E84E-4D34-92F6-04565EE194A7}"/>
                  </a:ext>
                </a:extLst>
              </p:cNvPr>
              <p:cNvSpPr txBox="1"/>
              <p:nvPr/>
            </p:nvSpPr>
            <p:spPr>
              <a:xfrm>
                <a:off x="10537672" y="1852309"/>
                <a:ext cx="1213730" cy="461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𝑆𝑃</m:t>
                      </m:r>
                      <m:sSub>
                        <m:sSubPr>
                          <m:ctrlP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e>
                        <m:sub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</m:t>
                      </m:r>
                      <m:f>
                        <m:fPr>
                          <m:ctrlP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11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𝜉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02D2B65-E84E-4D34-92F6-04565EE19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7672" y="1852309"/>
                <a:ext cx="1213730" cy="4614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头: 右 14">
            <a:extLst>
              <a:ext uri="{FF2B5EF4-FFF2-40B4-BE49-F238E27FC236}">
                <a16:creationId xmlns:a16="http://schemas.microsoft.com/office/drawing/2014/main" id="{81FDF217-85BB-4297-80A9-2C7FA9D4DA4D}"/>
              </a:ext>
            </a:extLst>
          </p:cNvPr>
          <p:cNvSpPr/>
          <p:nvPr/>
        </p:nvSpPr>
        <p:spPr>
          <a:xfrm>
            <a:off x="5554197" y="4338670"/>
            <a:ext cx="304269" cy="189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BBB6D9-F1F0-40DB-A1A8-4C6854E94070}"/>
                  </a:ext>
                </a:extLst>
              </p:cNvPr>
              <p:cNvSpPr txBox="1"/>
              <p:nvPr/>
            </p:nvSpPr>
            <p:spPr>
              <a:xfrm>
                <a:off x="6022657" y="4270165"/>
                <a:ext cx="10842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𝑆𝑃𝑇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BBB6D9-F1F0-40DB-A1A8-4C6854E94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657" y="4270165"/>
                <a:ext cx="108420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308567B2-CEBC-4550-934B-157F32A3382E}"/>
              </a:ext>
            </a:extLst>
          </p:cNvPr>
          <p:cNvSpPr txBox="1"/>
          <p:nvPr/>
        </p:nvSpPr>
        <p:spPr>
          <a:xfrm>
            <a:off x="4575120" y="257245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代入扰动展开式</a:t>
            </a:r>
          </a:p>
        </p:txBody>
      </p:sp>
    </p:spTree>
    <p:extLst>
      <p:ext uri="{BB962C8B-B14F-4D97-AF65-F5344CB8AC3E}">
        <p14:creationId xmlns:p14="http://schemas.microsoft.com/office/powerpoint/2010/main" val="2245701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EFE51B-6096-48F9-B369-E9DD5571F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435" y="57553"/>
            <a:ext cx="4466438" cy="39784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294CF85-F2A3-42D6-89DD-3115672A5943}"/>
              </a:ext>
            </a:extLst>
          </p:cNvPr>
          <p:cNvSpPr txBox="1"/>
          <p:nvPr/>
        </p:nvSpPr>
        <p:spPr>
          <a:xfrm>
            <a:off x="149591" y="11981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周期性边界条件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9625C-EA06-433D-8A53-1CF0FD79D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2" y="489150"/>
            <a:ext cx="5190692" cy="499136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FB6B30D-1840-4CD7-887E-3FD79F1E0EC2}"/>
              </a:ext>
            </a:extLst>
          </p:cNvPr>
          <p:cNvSpPr txBox="1"/>
          <p:nvPr/>
        </p:nvSpPr>
        <p:spPr>
          <a:xfrm>
            <a:off x="2338472" y="59339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时间模式离散求解 水</a:t>
            </a:r>
            <a:r>
              <a:rPr lang="en-US" altLang="zh-CN" dirty="0"/>
              <a:t>2D model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27C7D44-A4E5-4909-9895-7F568174D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089" y="4326414"/>
            <a:ext cx="7191969" cy="2315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0908B6C-46FA-41AB-989A-F149A8280C1E}"/>
                  </a:ext>
                </a:extLst>
              </p:cNvPr>
              <p:cNvSpPr txBox="1"/>
              <p:nvPr/>
            </p:nvSpPr>
            <p:spPr>
              <a:xfrm>
                <a:off x="220717" y="1595471"/>
                <a:ext cx="47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0908B6C-46FA-41AB-989A-F149A8280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17" y="1595471"/>
                <a:ext cx="4748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16D189A-46AB-4294-915D-8CC64CCF40DE}"/>
                  </a:ext>
                </a:extLst>
              </p:cNvPr>
              <p:cNvSpPr txBox="1"/>
              <p:nvPr/>
            </p:nvSpPr>
            <p:spPr>
              <a:xfrm>
                <a:off x="220717" y="2996496"/>
                <a:ext cx="465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16D189A-46AB-4294-915D-8CC64CCF4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17" y="2996496"/>
                <a:ext cx="46519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3C68377-B42A-47E4-BF58-525DE72647CC}"/>
                  </a:ext>
                </a:extLst>
              </p:cNvPr>
              <p:cNvSpPr txBox="1"/>
              <p:nvPr/>
            </p:nvSpPr>
            <p:spPr>
              <a:xfrm>
                <a:off x="2674198" y="5111181"/>
                <a:ext cx="395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3C68377-B42A-47E4-BF58-525DE7264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198" y="5111181"/>
                <a:ext cx="3953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339EBEA-02AA-4FC0-9369-903B71974DDA}"/>
                  </a:ext>
                </a:extLst>
              </p:cNvPr>
              <p:cNvSpPr txBox="1"/>
              <p:nvPr/>
            </p:nvSpPr>
            <p:spPr>
              <a:xfrm>
                <a:off x="0" y="4238504"/>
                <a:ext cx="737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339EBEA-02AA-4FC0-9369-903B71974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38504"/>
                <a:ext cx="73776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D55D43E-4C15-4C61-B162-5F3F07D8755D}"/>
                  </a:ext>
                </a:extLst>
              </p:cNvPr>
              <p:cNvSpPr txBox="1"/>
              <p:nvPr/>
            </p:nvSpPr>
            <p:spPr>
              <a:xfrm>
                <a:off x="6312513" y="2068436"/>
                <a:ext cx="488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D55D43E-4C15-4C61-B162-5F3F07D87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513" y="2068436"/>
                <a:ext cx="48853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7D6A0FC-1930-426E-A3DE-E2C96FA6B039}"/>
                  </a:ext>
                </a:extLst>
              </p:cNvPr>
              <p:cNvSpPr txBox="1"/>
              <p:nvPr/>
            </p:nvSpPr>
            <p:spPr>
              <a:xfrm>
                <a:off x="8979104" y="3748799"/>
                <a:ext cx="509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7D6A0FC-1930-426E-A3DE-E2C96FA6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104" y="3748799"/>
                <a:ext cx="50949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5942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BDC5CF6-53B6-40A5-A069-42E395A2935A}"/>
              </a:ext>
            </a:extLst>
          </p:cNvPr>
          <p:cNvSpPr txBox="1"/>
          <p:nvPr/>
        </p:nvSpPr>
        <p:spPr>
          <a:xfrm>
            <a:off x="4635895" y="2908319"/>
            <a:ext cx="2491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/>
              <a:t>Appendix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536368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4C5BC1-16C2-4B48-8282-8081E9B57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643" y="1706697"/>
            <a:ext cx="7334627" cy="201940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42788EB-FF73-4BEF-B092-FF0A28B2E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301" y="4061553"/>
            <a:ext cx="7191969" cy="231526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C669471-F922-48FF-96E8-8442A0AE5103}"/>
              </a:ext>
            </a:extLst>
          </p:cNvPr>
          <p:cNvSpPr txBox="1"/>
          <p:nvPr/>
        </p:nvSpPr>
        <p:spPr>
          <a:xfrm>
            <a:off x="1412590" y="1141423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N=649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016DD7-1FCC-48FE-B16E-5DF5B7BED502}"/>
              </a:ext>
            </a:extLst>
          </p:cNvPr>
          <p:cNvSpPr txBox="1"/>
          <p:nvPr/>
        </p:nvSpPr>
        <p:spPr>
          <a:xfrm>
            <a:off x="1532408" y="395399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N=449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039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8707F68-9724-4531-A08B-D1EF876EE1E7}"/>
                  </a:ext>
                </a:extLst>
              </p:cNvPr>
              <p:cNvSpPr txBox="1"/>
              <p:nvPr/>
            </p:nvSpPr>
            <p:spPr>
              <a:xfrm>
                <a:off x="1311691" y="586477"/>
                <a:ext cx="23160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选择推荐值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8707F68-9724-4531-A08B-D1EF876EE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691" y="586477"/>
                <a:ext cx="2316083" cy="369332"/>
              </a:xfrm>
              <a:prstGeom prst="rect">
                <a:avLst/>
              </a:prstGeom>
              <a:blipFill>
                <a:blip r:embed="rId2"/>
                <a:stretch>
                  <a:fillRect l="-2105" t="-8197" r="-2105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AC8BA4B-F75E-4A9E-9A62-A8DB6EB740C6}"/>
                  </a:ext>
                </a:extLst>
              </p:cNvPr>
              <p:cNvSpPr txBox="1"/>
              <p:nvPr/>
            </p:nvSpPr>
            <p:spPr>
              <a:xfrm>
                <a:off x="3361209" y="1355834"/>
                <a:ext cx="1356140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~1+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𝐹𝑟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AC8BA4B-F75E-4A9E-9A62-A8DB6EB74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209" y="1355834"/>
                <a:ext cx="1356140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378680E-1555-4D52-B355-FB52D25F6F92}"/>
              </a:ext>
            </a:extLst>
          </p:cNvPr>
          <p:cNvSpPr txBox="1"/>
          <p:nvPr/>
        </p:nvSpPr>
        <p:spPr>
          <a:xfrm>
            <a:off x="1329884" y="27432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不动点问题的限制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DFEF413-69CC-4116-B2DD-CC402C25E06B}"/>
                  </a:ext>
                </a:extLst>
              </p:cNvPr>
              <p:cNvSpPr txBox="1"/>
              <p:nvPr/>
            </p:nvSpPr>
            <p:spPr>
              <a:xfrm>
                <a:off x="3960299" y="3112533"/>
                <a:ext cx="1157946" cy="663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DFEF413-69CC-4116-B2DD-CC402C25E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299" y="3112533"/>
                <a:ext cx="1157946" cy="6639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55406E-88C7-4059-9A60-4C523E8563EE}"/>
                  </a:ext>
                </a:extLst>
              </p:cNvPr>
              <p:cNvSpPr txBox="1"/>
              <p:nvPr/>
            </p:nvSpPr>
            <p:spPr>
              <a:xfrm>
                <a:off x="3525170" y="4452182"/>
                <a:ext cx="17281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0" dirty="0"/>
                  <a:t>对于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dirty="0"/>
                  <a:t>的特征值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55406E-88C7-4059-9A60-4C523E856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170" y="4452182"/>
                <a:ext cx="1728165" cy="369332"/>
              </a:xfrm>
              <a:prstGeom prst="rect">
                <a:avLst/>
              </a:prstGeom>
              <a:blipFill>
                <a:blip r:embed="rId5"/>
                <a:stretch>
                  <a:fillRect l="-2817" t="-8197" r="-3169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3C59FC84-76DD-45B2-8A10-8124FBEBF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3335" y="4214551"/>
            <a:ext cx="3505380" cy="8445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FB21308-B328-460D-AA47-C8FB5C2ED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7681" y="4158989"/>
            <a:ext cx="2978303" cy="86364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F5185E6-9EF0-44DD-9A05-48FD38575A5A}"/>
              </a:ext>
            </a:extLst>
          </p:cNvPr>
          <p:cNvSpPr txBox="1"/>
          <p:nvPr/>
        </p:nvSpPr>
        <p:spPr>
          <a:xfrm>
            <a:off x="476970" y="5022633"/>
            <a:ext cx="415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若要有</a:t>
            </a:r>
            <a:r>
              <a:rPr lang="en-US" altLang="zh-CN" dirty="0"/>
              <a:t>limit cycle</a:t>
            </a:r>
            <a:r>
              <a:rPr lang="zh-CN" altLang="en-US" dirty="0"/>
              <a:t>围绕着不动点转动，则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8E000C8-447C-4276-A5C8-49D1DDB93F4B}"/>
                  </a:ext>
                </a:extLst>
              </p:cNvPr>
              <p:cNvSpPr txBox="1"/>
              <p:nvPr/>
            </p:nvSpPr>
            <p:spPr>
              <a:xfrm>
                <a:off x="2024598" y="5408418"/>
                <a:ext cx="30011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/>
                  <a:t>: saddle (no limit cycle)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8E000C8-447C-4276-A5C8-49D1DDB93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598" y="5408418"/>
                <a:ext cx="3001143" cy="369332"/>
              </a:xfrm>
              <a:prstGeom prst="rect">
                <a:avLst/>
              </a:prstGeom>
              <a:blipFill>
                <a:blip r:embed="rId8"/>
                <a:stretch>
                  <a:fillRect t="-8197" r="-142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9B6C6E7-66B0-4DCE-B947-04C74F6CB3D9}"/>
                  </a:ext>
                </a:extLst>
              </p:cNvPr>
              <p:cNvSpPr txBox="1"/>
              <p:nvPr/>
            </p:nvSpPr>
            <p:spPr>
              <a:xfrm>
                <a:off x="2024598" y="5832625"/>
                <a:ext cx="3132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: singular (no limit cycle)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9B6C6E7-66B0-4DCE-B947-04C74F6CB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598" y="5832625"/>
                <a:ext cx="3132589" cy="369332"/>
              </a:xfrm>
              <a:prstGeom prst="rect">
                <a:avLst/>
              </a:prstGeom>
              <a:blipFill>
                <a:blip r:embed="rId9"/>
                <a:stretch>
                  <a:fillRect t="-10000" r="-11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E6B7761-482B-434D-BE21-43219BC16449}"/>
                  </a:ext>
                </a:extLst>
              </p:cNvPr>
              <p:cNvSpPr txBox="1"/>
              <p:nvPr/>
            </p:nvSpPr>
            <p:spPr>
              <a:xfrm>
                <a:off x="2024598" y="6256832"/>
                <a:ext cx="2337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 dirty="0"/>
                  <a:t>: exist limit cycle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E6B7761-482B-434D-BE21-43219BC16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598" y="6256832"/>
                <a:ext cx="2337499" cy="369332"/>
              </a:xfrm>
              <a:prstGeom prst="rect">
                <a:avLst/>
              </a:prstGeom>
              <a:blipFill>
                <a:blip r:embed="rId10"/>
                <a:stretch>
                  <a:fillRect t="-8197" r="-182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箭头: 右 16">
            <a:extLst>
              <a:ext uri="{FF2B5EF4-FFF2-40B4-BE49-F238E27FC236}">
                <a16:creationId xmlns:a16="http://schemas.microsoft.com/office/drawing/2014/main" id="{444C0A4F-8D75-47A9-8E4D-F2F4BD5E8B39}"/>
              </a:ext>
            </a:extLst>
          </p:cNvPr>
          <p:cNvSpPr/>
          <p:nvPr/>
        </p:nvSpPr>
        <p:spPr>
          <a:xfrm>
            <a:off x="4520616" y="6364654"/>
            <a:ext cx="393466" cy="2144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1FB3A97-D6AE-4BD3-B2DF-1959E3A4F2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72601" y="6020152"/>
            <a:ext cx="2425825" cy="74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75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60477DE-3B4F-4816-90BA-3A34DE1DB716}"/>
                  </a:ext>
                </a:extLst>
              </p:cNvPr>
              <p:cNvSpPr txBox="1"/>
              <p:nvPr/>
            </p:nvSpPr>
            <p:spPr>
              <a:xfrm>
                <a:off x="397291" y="176575"/>
                <a:ext cx="35651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How to constrain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dirty="0"/>
                  <a:t>?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60477DE-3B4F-4816-90BA-3A34DE1DB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91" y="176575"/>
                <a:ext cx="3565143" cy="369332"/>
              </a:xfrm>
              <a:prstGeom prst="rect">
                <a:avLst/>
              </a:prstGeom>
              <a:blipFill>
                <a:blip r:embed="rId2"/>
                <a:stretch>
                  <a:fillRect l="-1368" t="-9836" r="-17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D1C639D-F017-4814-96EF-00AA31E3B3AA}"/>
                  </a:ext>
                </a:extLst>
              </p:cNvPr>
              <p:cNvSpPr txBox="1"/>
              <p:nvPr/>
            </p:nvSpPr>
            <p:spPr>
              <a:xfrm>
                <a:off x="1781956" y="686567"/>
                <a:ext cx="7631705" cy="769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𝑑𝐻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𝑑𝐻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D1C639D-F017-4814-96EF-00AA31E3B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956" y="686567"/>
                <a:ext cx="7631705" cy="769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DC1B310-2E6F-42FD-9CEA-D6ADA26C99F8}"/>
                  </a:ext>
                </a:extLst>
              </p:cNvPr>
              <p:cNvSpPr txBox="1"/>
              <p:nvPr/>
            </p:nvSpPr>
            <p:spPr>
              <a:xfrm>
                <a:off x="8229568" y="176575"/>
                <a:ext cx="3842655" cy="522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1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1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1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f>
                        <m:f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altLang="zh-CN" sz="11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DC1B310-2E6F-42FD-9CEA-D6ADA26C9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568" y="176575"/>
                <a:ext cx="3842655" cy="5224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头: 下 5">
            <a:extLst>
              <a:ext uri="{FF2B5EF4-FFF2-40B4-BE49-F238E27FC236}">
                <a16:creationId xmlns:a16="http://schemas.microsoft.com/office/drawing/2014/main" id="{06E94E7D-5BF9-430A-B374-C0DA0ED47E2E}"/>
              </a:ext>
            </a:extLst>
          </p:cNvPr>
          <p:cNvSpPr/>
          <p:nvPr/>
        </p:nvSpPr>
        <p:spPr>
          <a:xfrm>
            <a:off x="5082803" y="1596605"/>
            <a:ext cx="403597" cy="4855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F18A6AE-679B-49F4-BBFA-6F01FDC09960}"/>
                  </a:ext>
                </a:extLst>
              </p:cNvPr>
              <p:cNvSpPr txBox="1"/>
              <p:nvPr/>
            </p:nvSpPr>
            <p:spPr>
              <a:xfrm>
                <a:off x="220718" y="2082183"/>
                <a:ext cx="7200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Separate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into base flow and perturbation flow: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F18A6AE-679B-49F4-BBFA-6F01FDC09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18" y="2082183"/>
                <a:ext cx="7200113" cy="369332"/>
              </a:xfrm>
              <a:prstGeom prst="rect">
                <a:avLst/>
              </a:prstGeom>
              <a:blipFill>
                <a:blip r:embed="rId5"/>
                <a:stretch>
                  <a:fillRect l="-677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86D7195-6E65-4D6B-8A4D-54A77028901C}"/>
                  </a:ext>
                </a:extLst>
              </p:cNvPr>
              <p:cNvSpPr txBox="1"/>
              <p:nvPr/>
            </p:nvSpPr>
            <p:spPr>
              <a:xfrm>
                <a:off x="220718" y="2552929"/>
                <a:ext cx="9778382" cy="524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Here denote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𝑑𝐻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den>
                    </m:f>
                  </m:oMath>
                </a14:m>
                <a:r>
                  <a:rPr lang="en-US" altLang="zh-CN" dirty="0"/>
                  <a:t>, thus the </a:t>
                </a:r>
                <a:r>
                  <a:rPr lang="en-US" altLang="zh-CN" b="1" dirty="0"/>
                  <a:t>uniform base flow</a:t>
                </a:r>
                <a:r>
                  <a:rPr lang="en-US" altLang="zh-CN" dirty="0"/>
                  <a:t> also gives the condition: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86D7195-6E65-4D6B-8A4D-54A770289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18" y="2552929"/>
                <a:ext cx="9778382" cy="524824"/>
              </a:xfrm>
              <a:prstGeom prst="rect">
                <a:avLst/>
              </a:prstGeom>
              <a:blipFill>
                <a:blip r:embed="rId6"/>
                <a:stretch>
                  <a:fillRect l="-499" b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AB1FA812-5DA7-4385-A87F-27DC2B098A38}"/>
              </a:ext>
            </a:extLst>
          </p:cNvPr>
          <p:cNvSpPr txBox="1"/>
          <p:nvPr/>
        </p:nvSpPr>
        <p:spPr>
          <a:xfrm>
            <a:off x="5761160" y="3567480"/>
            <a:ext cx="30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Apply the reduction method: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CC1C509-2E94-40F9-8CFF-7638289791B3}"/>
                  </a:ext>
                </a:extLst>
              </p:cNvPr>
              <p:cNvSpPr txBox="1"/>
              <p:nvPr/>
            </p:nvSpPr>
            <p:spPr>
              <a:xfrm>
                <a:off x="8800775" y="3567480"/>
                <a:ext cx="16012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CC1C509-2E94-40F9-8CFF-763828979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0775" y="3567480"/>
                <a:ext cx="1601272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4458BC31-FC72-42FF-9505-013F13E98A3E}"/>
              </a:ext>
            </a:extLst>
          </p:cNvPr>
          <p:cNvSpPr txBox="1"/>
          <p:nvPr/>
        </p:nvSpPr>
        <p:spPr>
          <a:xfrm>
            <a:off x="220718" y="3077753"/>
            <a:ext cx="447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Thus we can get the perturbation equation: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F7DAA08-A815-47D5-AA73-343201BE27FB}"/>
                  </a:ext>
                </a:extLst>
              </p:cNvPr>
              <p:cNvSpPr txBox="1"/>
              <p:nvPr/>
            </p:nvSpPr>
            <p:spPr>
              <a:xfrm>
                <a:off x="155468" y="3820920"/>
                <a:ext cx="5827301" cy="697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F7DAA08-A815-47D5-AA73-343201BE2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68" y="3820920"/>
                <a:ext cx="5827301" cy="6973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箭头: 右 15">
            <a:extLst>
              <a:ext uri="{FF2B5EF4-FFF2-40B4-BE49-F238E27FC236}">
                <a16:creationId xmlns:a16="http://schemas.microsoft.com/office/drawing/2014/main" id="{0FB83E37-7D01-4C16-8FB2-EF781E906025}"/>
              </a:ext>
            </a:extLst>
          </p:cNvPr>
          <p:cNvSpPr/>
          <p:nvPr/>
        </p:nvSpPr>
        <p:spPr>
          <a:xfrm>
            <a:off x="5920477" y="4214999"/>
            <a:ext cx="351046" cy="232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7F347A1-8AAB-4A14-88EB-ED7EF1D59C31}"/>
                  </a:ext>
                </a:extLst>
              </p:cNvPr>
              <p:cNvSpPr txBox="1"/>
              <p:nvPr/>
            </p:nvSpPr>
            <p:spPr>
              <a:xfrm>
                <a:off x="6350351" y="4005586"/>
                <a:ext cx="1157946" cy="663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7F347A1-8AAB-4A14-88EB-ED7EF1D59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351" y="4005586"/>
                <a:ext cx="1157946" cy="6639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85867DB-635F-4710-9621-A9AF111EC14D}"/>
                  </a:ext>
                </a:extLst>
              </p:cNvPr>
              <p:cNvSpPr txBox="1"/>
              <p:nvPr/>
            </p:nvSpPr>
            <p:spPr>
              <a:xfrm>
                <a:off x="6350351" y="4849473"/>
                <a:ext cx="5058885" cy="984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−5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𝑢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𝑤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85867DB-635F-4710-9621-A9AF111EC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351" y="4849473"/>
                <a:ext cx="5058885" cy="9840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箭头: 右 18">
            <a:extLst>
              <a:ext uri="{FF2B5EF4-FFF2-40B4-BE49-F238E27FC236}">
                <a16:creationId xmlns:a16="http://schemas.microsoft.com/office/drawing/2014/main" id="{EE49847A-EF8A-43D7-BA5D-1CAF8FFC6AA3}"/>
              </a:ext>
            </a:extLst>
          </p:cNvPr>
          <p:cNvSpPr/>
          <p:nvPr/>
        </p:nvSpPr>
        <p:spPr>
          <a:xfrm>
            <a:off x="315310" y="5562074"/>
            <a:ext cx="403598" cy="290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9B6C14F-E2FF-4A20-B38D-12812FD9AEE0}"/>
                  </a:ext>
                </a:extLst>
              </p:cNvPr>
              <p:cNvSpPr txBox="1"/>
              <p:nvPr/>
            </p:nvSpPr>
            <p:spPr>
              <a:xfrm>
                <a:off x="847740" y="5562074"/>
                <a:ext cx="19419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9B6C14F-E2FF-4A20-B38D-12812FD9A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40" y="5562074"/>
                <a:ext cx="1941942" cy="369332"/>
              </a:xfrm>
              <a:prstGeom prst="rect">
                <a:avLst/>
              </a:prstGeom>
              <a:blipFill>
                <a:blip r:embed="rId11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5570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0E70E7-2CDD-496F-BB53-4AA93A538505}"/>
              </a:ext>
            </a:extLst>
          </p:cNvPr>
          <p:cNvSpPr txBox="1"/>
          <p:nvPr/>
        </p:nvSpPr>
        <p:spPr>
          <a:xfrm>
            <a:off x="384678" y="315311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2D</a:t>
            </a:r>
            <a:r>
              <a:rPr lang="zh-CN" altLang="en-US" dirty="0"/>
              <a:t>空间模式的局部解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917963-4FB9-4463-9A4D-05DE65880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402" y="-139894"/>
            <a:ext cx="636166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1615041-8B2E-40C8-8852-F061A670A6ED}"/>
                  </a:ext>
                </a:extLst>
              </p:cNvPr>
              <p:cNvSpPr txBox="1"/>
              <p:nvPr/>
            </p:nvSpPr>
            <p:spPr>
              <a:xfrm>
                <a:off x="952237" y="2350743"/>
                <a:ext cx="1666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=0.262626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1615041-8B2E-40C8-8852-F061A670A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37" y="2350743"/>
                <a:ext cx="166609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076FDC6-E700-4117-B152-CBF89E1C6043}"/>
                  </a:ext>
                </a:extLst>
              </p:cNvPr>
              <p:cNvSpPr txBox="1"/>
              <p:nvPr/>
            </p:nvSpPr>
            <p:spPr>
              <a:xfrm>
                <a:off x="952237" y="3366459"/>
                <a:ext cx="2011833" cy="612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=2.00724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076FDC6-E700-4117-B152-CBF89E1C6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37" y="3366459"/>
                <a:ext cx="2011833" cy="6120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97D97BC5-CACE-45B1-A92F-69BB176289BA}"/>
              </a:ext>
            </a:extLst>
          </p:cNvPr>
          <p:cNvSpPr txBox="1"/>
          <p:nvPr/>
        </p:nvSpPr>
        <p:spPr>
          <a:xfrm>
            <a:off x="955193" y="184088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选择增长率最高点的参数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4604F7B-F7EB-413B-8DDB-7504017AA18C}"/>
                  </a:ext>
                </a:extLst>
              </p:cNvPr>
              <p:cNvSpPr txBox="1"/>
              <p:nvPr/>
            </p:nvSpPr>
            <p:spPr>
              <a:xfrm>
                <a:off x="952237" y="2919774"/>
                <a:ext cx="28072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=6.5513×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4604F7B-F7EB-413B-8DDB-7504017AA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37" y="2919774"/>
                <a:ext cx="28072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8D4E9E6-F501-4178-B293-09626779FE50}"/>
                  </a:ext>
                </a:extLst>
              </p:cNvPr>
              <p:cNvSpPr txBox="1"/>
              <p:nvPr/>
            </p:nvSpPr>
            <p:spPr>
              <a:xfrm>
                <a:off x="5284785" y="1656219"/>
                <a:ext cx="6215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8D4E9E6-F501-4178-B293-09626779F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785" y="1656219"/>
                <a:ext cx="621580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70D5319-0407-4CDE-BC5F-70A2766DF484}"/>
                  </a:ext>
                </a:extLst>
              </p:cNvPr>
              <p:cNvSpPr txBox="1"/>
              <p:nvPr/>
            </p:nvSpPr>
            <p:spPr>
              <a:xfrm>
                <a:off x="8156752" y="6199735"/>
                <a:ext cx="4189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70D5319-0407-4CDE-BC5F-70A2766DF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752" y="6199735"/>
                <a:ext cx="41896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A773004-219F-445F-A807-F0C27BF2A438}"/>
                  </a:ext>
                </a:extLst>
              </p:cNvPr>
              <p:cNvSpPr txBox="1"/>
              <p:nvPr/>
            </p:nvSpPr>
            <p:spPr>
              <a:xfrm>
                <a:off x="5098314" y="4691921"/>
                <a:ext cx="892937" cy="612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A773004-219F-445F-A807-F0C27BF2A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314" y="4691921"/>
                <a:ext cx="892937" cy="6120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0953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7255B43-38BC-47AD-A846-C215BC54E713}"/>
              </a:ext>
            </a:extLst>
          </p:cNvPr>
          <p:cNvSpPr txBox="1"/>
          <p:nvPr/>
        </p:nvSpPr>
        <p:spPr>
          <a:xfrm>
            <a:off x="283780" y="182879"/>
            <a:ext cx="369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2D</a:t>
            </a:r>
            <a:r>
              <a:rPr lang="zh-CN" altLang="en-US" dirty="0"/>
              <a:t>沙子模型下，考虑基本流的变化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A86661C-DD94-41B2-BA33-21E96262675E}"/>
                  </a:ext>
                </a:extLst>
              </p:cNvPr>
              <p:cNvSpPr txBox="1"/>
              <p:nvPr/>
            </p:nvSpPr>
            <p:spPr>
              <a:xfrm>
                <a:off x="1584435" y="577880"/>
                <a:ext cx="36118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不再足够大，引入非平行性效应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A86661C-DD94-41B2-BA33-21E962626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435" y="577880"/>
                <a:ext cx="3611879" cy="369332"/>
              </a:xfrm>
              <a:prstGeom prst="rect">
                <a:avLst/>
              </a:prstGeom>
              <a:blipFill>
                <a:blip r:embed="rId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1CF951A-AECC-4669-8F8A-D3694F3E1A91}"/>
                  </a:ext>
                </a:extLst>
              </p:cNvPr>
              <p:cNvSpPr txBox="1"/>
              <p:nvPr/>
            </p:nvSpPr>
            <p:spPr>
              <a:xfrm>
                <a:off x="5196314" y="490372"/>
                <a:ext cx="1050224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1CF951A-AECC-4669-8F8A-D3694F3E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314" y="490372"/>
                <a:ext cx="1050224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A8672DA-AFB6-426F-AC35-8E034139CCEB}"/>
                  </a:ext>
                </a:extLst>
              </p:cNvPr>
              <p:cNvSpPr txBox="1"/>
              <p:nvPr/>
            </p:nvSpPr>
            <p:spPr>
              <a:xfrm>
                <a:off x="6174827" y="481502"/>
                <a:ext cx="1060418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A8672DA-AFB6-426F-AC35-8E034139C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827" y="481502"/>
                <a:ext cx="1060418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CDC37AC-4CAA-432E-9A8A-5D2EE43815FA}"/>
                  </a:ext>
                </a:extLst>
              </p:cNvPr>
              <p:cNvSpPr txBox="1"/>
              <p:nvPr/>
            </p:nvSpPr>
            <p:spPr>
              <a:xfrm>
                <a:off x="8002576" y="402760"/>
                <a:ext cx="25651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≥1=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CDC37AC-4CAA-432E-9A8A-5D2EE4381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576" y="402760"/>
                <a:ext cx="25651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E59AB51-70E6-4F4A-B1CE-F201A5B8E6D7}"/>
                  </a:ext>
                </a:extLst>
              </p:cNvPr>
              <p:cNvSpPr txBox="1"/>
              <p:nvPr/>
            </p:nvSpPr>
            <p:spPr>
              <a:xfrm>
                <a:off x="7987283" y="786489"/>
                <a:ext cx="259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≥1=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E59AB51-70E6-4F4A-B1CE-F201A5B8E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283" y="786489"/>
                <a:ext cx="25957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715BF970-7407-437C-824E-2F804418515F}"/>
              </a:ext>
            </a:extLst>
          </p:cNvPr>
          <p:cNvSpPr txBox="1"/>
          <p:nvPr/>
        </p:nvSpPr>
        <p:spPr>
          <a:xfrm>
            <a:off x="224807" y="1034720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Dimensional governing eqns.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DFD09FE-C616-4F89-B59B-AE0FF7CFC6A6}"/>
                  </a:ext>
                </a:extLst>
              </p:cNvPr>
              <p:cNvSpPr txBox="1"/>
              <p:nvPr/>
            </p:nvSpPr>
            <p:spPr>
              <a:xfrm>
                <a:off x="905877" y="1491560"/>
                <a:ext cx="2515112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h𝑢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h𝑢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DFD09FE-C616-4F89-B59B-AE0FF7CFC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77" y="1491560"/>
                <a:ext cx="2515112" cy="619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BC10BD2-5F47-4BFC-A5FB-91EFB2655362}"/>
                  </a:ext>
                </a:extLst>
              </p:cNvPr>
              <p:cNvSpPr txBox="1"/>
              <p:nvPr/>
            </p:nvSpPr>
            <p:spPr>
              <a:xfrm>
                <a:off x="897205" y="2198084"/>
                <a:ext cx="6605654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h𝑢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h𝑔𝑆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BC10BD2-5F47-4BFC-A5FB-91EFB2655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05" y="2198084"/>
                <a:ext cx="6605654" cy="714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22C2C54-A0C3-4985-97B9-B31E6C37F48F}"/>
                  </a:ext>
                </a:extLst>
              </p:cNvPr>
              <p:cNvSpPr txBox="1"/>
              <p:nvPr/>
            </p:nvSpPr>
            <p:spPr>
              <a:xfrm>
                <a:off x="655846" y="3279228"/>
                <a:ext cx="4009174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func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22C2C54-A0C3-4985-97B9-B31E6C37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46" y="3279228"/>
                <a:ext cx="4009174" cy="499560"/>
              </a:xfrm>
              <a:prstGeom prst="rect">
                <a:avLst/>
              </a:prstGeom>
              <a:blipFill>
                <a:blip r:embed="rId9"/>
                <a:stretch>
                  <a:fillRect l="-1370" b="-7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23E2A66-F7AF-43EF-B916-BD7CDC480B5D}"/>
                  </a:ext>
                </a:extLst>
              </p:cNvPr>
              <p:cNvSpPr txBox="1"/>
              <p:nvPr/>
            </p:nvSpPr>
            <p:spPr>
              <a:xfrm>
                <a:off x="1333817" y="3706799"/>
                <a:ext cx="4113113" cy="997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23E2A66-F7AF-43EF-B916-BD7CDC480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817" y="3706799"/>
                <a:ext cx="4113113" cy="9971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695E0F5-D77A-4B32-B87B-F64C5097337E}"/>
                  </a:ext>
                </a:extLst>
              </p:cNvPr>
              <p:cNvSpPr txBox="1"/>
              <p:nvPr/>
            </p:nvSpPr>
            <p:spPr>
              <a:xfrm>
                <a:off x="1333817" y="4651757"/>
                <a:ext cx="3643369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ra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695E0F5-D77A-4B32-B87B-F64C50973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817" y="4651757"/>
                <a:ext cx="3643369" cy="7146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187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2591194-0C11-4865-B044-CF9D9CA4E4BF}"/>
                  </a:ext>
                </a:extLst>
              </p:cNvPr>
              <p:cNvSpPr txBox="1"/>
              <p:nvPr/>
            </p:nvSpPr>
            <p:spPr>
              <a:xfrm>
                <a:off x="296392" y="290086"/>
                <a:ext cx="77035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将连续性方程代入动量方程，消去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项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得到新的非守恒形式的方程组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2591194-0C11-4865-B044-CF9D9CA4E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2" y="290086"/>
                <a:ext cx="7703519" cy="369332"/>
              </a:xfrm>
              <a:prstGeom prst="rect">
                <a:avLst/>
              </a:prstGeom>
              <a:blipFill>
                <a:blip r:embed="rId2"/>
                <a:stretch>
                  <a:fillRect l="-713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40AEBC8-84DC-4FA4-9CCA-199E5C3AEBF2}"/>
                  </a:ext>
                </a:extLst>
              </p:cNvPr>
              <p:cNvSpPr txBox="1"/>
              <p:nvPr/>
            </p:nvSpPr>
            <p:spPr>
              <a:xfrm>
                <a:off x="643394" y="1563940"/>
                <a:ext cx="8488093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h𝑢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𝑔h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h𝑔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fun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𝜈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𝜈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40AEBC8-84DC-4FA4-9CCA-199E5C3AE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94" y="1563940"/>
                <a:ext cx="8488093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00C2D3C-517E-4D37-888E-1A01E3DA7B42}"/>
                  </a:ext>
                </a:extLst>
              </p:cNvPr>
              <p:cNvSpPr txBox="1"/>
              <p:nvPr/>
            </p:nvSpPr>
            <p:spPr>
              <a:xfrm>
                <a:off x="741915" y="898777"/>
                <a:ext cx="2908809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h𝑢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00C2D3C-517E-4D37-888E-1A01E3DA7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15" y="898777"/>
                <a:ext cx="2908809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7B63E19-6D21-45BB-8F86-6E83C9DAACB0}"/>
              </a:ext>
            </a:extLst>
          </p:cNvPr>
          <p:cNvSpPr txBox="1"/>
          <p:nvPr/>
        </p:nvSpPr>
        <p:spPr>
          <a:xfrm>
            <a:off x="252248" y="2642301"/>
            <a:ext cx="31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Apply nondimensionalization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BF2B99E-46F9-4AB9-9DAB-778FF513E41B}"/>
                  </a:ext>
                </a:extLst>
              </p:cNvPr>
              <p:cNvSpPr txBox="1"/>
              <p:nvPr/>
            </p:nvSpPr>
            <p:spPr>
              <a:xfrm>
                <a:off x="3426515" y="2631010"/>
                <a:ext cx="19304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BF2B99E-46F9-4AB9-9DAB-778FF513E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515" y="2631010"/>
                <a:ext cx="193046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1A0638C-128D-4F80-80CE-AF4529D6E85D}"/>
                  </a:ext>
                </a:extLst>
              </p:cNvPr>
              <p:cNvSpPr txBox="1"/>
              <p:nvPr/>
            </p:nvSpPr>
            <p:spPr>
              <a:xfrm>
                <a:off x="5509778" y="2631010"/>
                <a:ext cx="10910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1A0638C-128D-4F80-80CE-AF4529D6E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778" y="2631010"/>
                <a:ext cx="10910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1CC9854-F20C-49A2-997A-B25B639BA1E7}"/>
                  </a:ext>
                </a:extLst>
              </p:cNvPr>
              <p:cNvSpPr txBox="1"/>
              <p:nvPr/>
            </p:nvSpPr>
            <p:spPr>
              <a:xfrm>
                <a:off x="741915" y="3191168"/>
                <a:ext cx="3148619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𝐻𝑈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1CC9854-F20C-49A2-997A-B25B639BA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15" y="3191168"/>
                <a:ext cx="3148619" cy="619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FA1B838-D53F-496D-BB78-A0775A338AD4}"/>
                  </a:ext>
                </a:extLst>
              </p:cNvPr>
              <p:cNvSpPr txBox="1"/>
              <p:nvPr/>
            </p:nvSpPr>
            <p:spPr>
              <a:xfrm>
                <a:off x="741915" y="3925610"/>
                <a:ext cx="7625356" cy="720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fun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FA1B838-D53F-496D-BB78-A0775A338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15" y="3925610"/>
                <a:ext cx="7625356" cy="7203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25A7109-9A86-4ADC-A47C-1335CDD20D7A}"/>
                  </a:ext>
                </a:extLst>
              </p:cNvPr>
              <p:cNvSpPr txBox="1"/>
              <p:nvPr/>
            </p:nvSpPr>
            <p:spPr>
              <a:xfrm>
                <a:off x="656106" y="5144613"/>
                <a:ext cx="4113113" cy="997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25A7109-9A86-4ADC-A47C-1335CDD20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06" y="5144613"/>
                <a:ext cx="4113113" cy="9971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E77357F-6DB2-42AC-B3C4-C071469F0086}"/>
                  </a:ext>
                </a:extLst>
              </p:cNvPr>
              <p:cNvSpPr txBox="1"/>
              <p:nvPr/>
            </p:nvSpPr>
            <p:spPr>
              <a:xfrm>
                <a:off x="5284367" y="5190008"/>
                <a:ext cx="1623265" cy="615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E77357F-6DB2-42AC-B3C4-C071469F0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367" y="5190008"/>
                <a:ext cx="1623265" cy="6152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7805ABE-4569-45A6-8CE1-4287F3183526}"/>
                  </a:ext>
                </a:extLst>
              </p:cNvPr>
              <p:cNvSpPr txBox="1"/>
              <p:nvPr/>
            </p:nvSpPr>
            <p:spPr>
              <a:xfrm>
                <a:off x="7170158" y="5119476"/>
                <a:ext cx="1350177" cy="685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7805ABE-4569-45A6-8CE1-4287F3183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158" y="5119476"/>
                <a:ext cx="1350177" cy="6858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65B6521-93B4-4FE9-847F-1F9059C5B764}"/>
                  </a:ext>
                </a:extLst>
              </p:cNvPr>
              <p:cNvSpPr txBox="1"/>
              <p:nvPr/>
            </p:nvSpPr>
            <p:spPr>
              <a:xfrm>
                <a:off x="8604873" y="5140314"/>
                <a:ext cx="3643369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ra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65B6521-93B4-4FE9-847F-1F9059C5B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873" y="5140314"/>
                <a:ext cx="3643369" cy="7146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01F656-8A8B-47B9-A312-28FD41BAEB40}"/>
                  </a:ext>
                </a:extLst>
              </p:cNvPr>
              <p:cNvSpPr txBox="1"/>
              <p:nvPr/>
            </p:nvSpPr>
            <p:spPr>
              <a:xfrm>
                <a:off x="6932568" y="2451278"/>
                <a:ext cx="1067343" cy="665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01F656-8A8B-47B9-A312-28FD41BAE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568" y="2451278"/>
                <a:ext cx="1067343" cy="6653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421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3CE4E0C-DAAE-4033-B8E7-D08683413005}"/>
                  </a:ext>
                </a:extLst>
              </p:cNvPr>
              <p:cNvSpPr txBox="1"/>
              <p:nvPr/>
            </p:nvSpPr>
            <p:spPr>
              <a:xfrm>
                <a:off x="407686" y="214638"/>
                <a:ext cx="2491900" cy="501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𝑈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𝐻𝑈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3CE4E0C-DAAE-4033-B8E7-D08683413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86" y="214638"/>
                <a:ext cx="2491900" cy="501997"/>
              </a:xfrm>
              <a:prstGeom prst="rect">
                <a:avLst/>
              </a:prstGeom>
              <a:blipFill>
                <a:blip r:embed="rId2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8B2F2CE-1A16-4E7D-9689-ABA513F65BF8}"/>
                  </a:ext>
                </a:extLst>
              </p:cNvPr>
              <p:cNvSpPr txBox="1"/>
              <p:nvPr/>
            </p:nvSpPr>
            <p:spPr>
              <a:xfrm>
                <a:off x="407686" y="716635"/>
                <a:ext cx="5967595" cy="580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𝑈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func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f>
                            <m:f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f>
                            <m:f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8B2F2CE-1A16-4E7D-9689-ABA513F65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86" y="716635"/>
                <a:ext cx="5967595" cy="580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32F1ABA0-7F8F-433A-A44E-20A2BA914D6E}"/>
              </a:ext>
            </a:extLst>
          </p:cNvPr>
          <p:cNvSpPr txBox="1"/>
          <p:nvPr/>
        </p:nvSpPr>
        <p:spPr>
          <a:xfrm>
            <a:off x="151348" y="1297307"/>
            <a:ext cx="341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Apply perturbation assumptions: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742B00A-7C8F-4A2A-B773-1FD728E48DD1}"/>
                  </a:ext>
                </a:extLst>
              </p:cNvPr>
              <p:cNvSpPr txBox="1"/>
              <p:nvPr/>
            </p:nvSpPr>
            <p:spPr>
              <a:xfrm>
                <a:off x="3493377" y="1297307"/>
                <a:ext cx="147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742B00A-7C8F-4A2A-B773-1FD728E48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377" y="1297307"/>
                <a:ext cx="147649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9FB468A-9349-4E44-8A61-262F75A87EA8}"/>
                  </a:ext>
                </a:extLst>
              </p:cNvPr>
              <p:cNvSpPr txBox="1"/>
              <p:nvPr/>
            </p:nvSpPr>
            <p:spPr>
              <a:xfrm>
                <a:off x="3493377" y="1614638"/>
                <a:ext cx="14448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9FB468A-9349-4E44-8A61-262F75A87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377" y="1614638"/>
                <a:ext cx="144481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3A57D2-6DCF-46F6-A70B-3449D69B5BD2}"/>
                  </a:ext>
                </a:extLst>
              </p:cNvPr>
              <p:cNvSpPr txBox="1"/>
              <p:nvPr/>
            </p:nvSpPr>
            <p:spPr>
              <a:xfrm>
                <a:off x="590566" y="2247311"/>
                <a:ext cx="6360011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3A57D2-6DCF-46F6-A70B-3449D69B5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66" y="2247311"/>
                <a:ext cx="6360011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: 圆角 8">
            <a:extLst>
              <a:ext uri="{FF2B5EF4-FFF2-40B4-BE49-F238E27FC236}">
                <a16:creationId xmlns:a16="http://schemas.microsoft.com/office/drawing/2014/main" id="{8267FEFE-7321-49D0-9464-E996BB34EA44}"/>
              </a:ext>
            </a:extLst>
          </p:cNvPr>
          <p:cNvSpPr/>
          <p:nvPr/>
        </p:nvSpPr>
        <p:spPr>
          <a:xfrm>
            <a:off x="3200617" y="2275320"/>
            <a:ext cx="3174664" cy="65865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68A9E1-EBE5-4F82-BF13-12AAF90CD136}"/>
              </a:ext>
            </a:extLst>
          </p:cNvPr>
          <p:cNvSpPr txBox="1"/>
          <p:nvPr/>
        </p:nvSpPr>
        <p:spPr>
          <a:xfrm>
            <a:off x="5808016" y="1799304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除了</a:t>
            </a:r>
            <a:r>
              <a:rPr lang="zh-CN" altLang="en-US" dirty="0">
                <a:solidFill>
                  <a:srgbClr val="0070C0"/>
                </a:solidFill>
              </a:rPr>
              <a:t>系数</a:t>
            </a:r>
            <a:r>
              <a:rPr lang="zh-CN" altLang="en-US" dirty="0"/>
              <a:t>上的修正，还有</a:t>
            </a:r>
            <a:r>
              <a:rPr lang="zh-CN" altLang="en-US" dirty="0">
                <a:solidFill>
                  <a:srgbClr val="C00000"/>
                </a:solidFill>
              </a:rPr>
              <a:t>额外的项</a:t>
            </a:r>
            <a:r>
              <a:rPr lang="zh-CN" altLang="en-US" dirty="0"/>
              <a:t>添加进来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E065C27-CBAB-459F-A2F3-EFA2C7CFF1E0}"/>
              </a:ext>
            </a:extLst>
          </p:cNvPr>
          <p:cNvSpPr/>
          <p:nvPr/>
        </p:nvSpPr>
        <p:spPr>
          <a:xfrm>
            <a:off x="1376368" y="2396359"/>
            <a:ext cx="282164" cy="53761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B61242A-FD7F-41AD-A85B-C750AE4BA9F3}"/>
              </a:ext>
            </a:extLst>
          </p:cNvPr>
          <p:cNvSpPr/>
          <p:nvPr/>
        </p:nvSpPr>
        <p:spPr>
          <a:xfrm>
            <a:off x="2303252" y="2335839"/>
            <a:ext cx="282164" cy="53761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97499D0-4393-4740-B5E9-24BC17C14E7D}"/>
                  </a:ext>
                </a:extLst>
              </p:cNvPr>
              <p:cNvSpPr txBox="1"/>
              <p:nvPr/>
            </p:nvSpPr>
            <p:spPr>
              <a:xfrm>
                <a:off x="706295" y="3083022"/>
                <a:ext cx="8875186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97499D0-4393-4740-B5E9-24BC17C14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95" y="3083022"/>
                <a:ext cx="8875186" cy="7146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68FE5D7-028E-4BE8-918E-96BB766B6DB8}"/>
                  </a:ext>
                </a:extLst>
              </p:cNvPr>
              <p:cNvSpPr txBox="1"/>
              <p:nvPr/>
            </p:nvSpPr>
            <p:spPr>
              <a:xfrm>
                <a:off x="4139770" y="3959100"/>
                <a:ext cx="7906973" cy="730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68FE5D7-028E-4BE8-918E-96BB766B6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770" y="3959100"/>
                <a:ext cx="7906973" cy="7302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B42F91C-7C84-41FA-8536-9875D75A42A4}"/>
                  </a:ext>
                </a:extLst>
              </p:cNvPr>
              <p:cNvSpPr txBox="1"/>
              <p:nvPr/>
            </p:nvSpPr>
            <p:spPr>
              <a:xfrm>
                <a:off x="4211074" y="4850760"/>
                <a:ext cx="1454244" cy="657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B42F91C-7C84-41FA-8536-9875D75A4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074" y="4850760"/>
                <a:ext cx="1454244" cy="6574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A06FD22-1DE2-4EE8-A03C-EDED5F3D764B}"/>
                  </a:ext>
                </a:extLst>
              </p:cNvPr>
              <p:cNvSpPr txBox="1"/>
              <p:nvPr/>
            </p:nvSpPr>
            <p:spPr>
              <a:xfrm>
                <a:off x="889318" y="5758758"/>
                <a:ext cx="876074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A06FD22-1DE2-4EE8-A03C-EDED5F3D7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318" y="5758758"/>
                <a:ext cx="876074" cy="6173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57EF4D20-5D98-4C22-8089-7DC23C8366A7}"/>
              </a:ext>
            </a:extLst>
          </p:cNvPr>
          <p:cNvSpPr txBox="1"/>
          <p:nvPr/>
        </p:nvSpPr>
        <p:spPr>
          <a:xfrm>
            <a:off x="151348" y="595669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where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25B4DC6-557F-460A-A63C-958F936FE364}"/>
                  </a:ext>
                </a:extLst>
              </p:cNvPr>
              <p:cNvSpPr txBox="1"/>
              <p:nvPr/>
            </p:nvSpPr>
            <p:spPr>
              <a:xfrm>
                <a:off x="1766440" y="5936056"/>
                <a:ext cx="1145955" cy="4409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25B4DC6-557F-460A-A63C-958F936FE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440" y="5936056"/>
                <a:ext cx="1145955" cy="44095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1FABBDB-A980-43F4-A318-802F9E938738}"/>
                  </a:ext>
                </a:extLst>
              </p:cNvPr>
              <p:cNvSpPr txBox="1"/>
              <p:nvPr/>
            </p:nvSpPr>
            <p:spPr>
              <a:xfrm>
                <a:off x="2910870" y="5887959"/>
                <a:ext cx="961225" cy="488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1FABBDB-A980-43F4-A318-802F9E938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870" y="5887959"/>
                <a:ext cx="961225" cy="48814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AF0CD2D-FCB2-4C02-9A2B-B885F62F1DA7}"/>
                  </a:ext>
                </a:extLst>
              </p:cNvPr>
              <p:cNvSpPr txBox="1"/>
              <p:nvPr/>
            </p:nvSpPr>
            <p:spPr>
              <a:xfrm>
                <a:off x="3879918" y="5887706"/>
                <a:ext cx="2495363" cy="507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rad>
                        </m:num>
                        <m:den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unc>
                                <m:func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AF0CD2D-FCB2-4C02-9A2B-B885F62F1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918" y="5887706"/>
                <a:ext cx="2495363" cy="507318"/>
              </a:xfrm>
              <a:prstGeom prst="rect">
                <a:avLst/>
              </a:prstGeom>
              <a:blipFill>
                <a:blip r:embed="rId13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457EF3E-A5F5-46FD-9AA3-333B1E3AA3BD}"/>
              </a:ext>
            </a:extLst>
          </p:cNvPr>
          <p:cNvSpPr/>
          <p:nvPr/>
        </p:nvSpPr>
        <p:spPr>
          <a:xfrm>
            <a:off x="4026729" y="3994905"/>
            <a:ext cx="8020014" cy="65865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45431062-0EBF-4AEF-8A72-BF4A397E889C}"/>
              </a:ext>
            </a:extLst>
          </p:cNvPr>
          <p:cNvSpPr/>
          <p:nvPr/>
        </p:nvSpPr>
        <p:spPr>
          <a:xfrm>
            <a:off x="2339417" y="3111272"/>
            <a:ext cx="1687312" cy="65865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C454C9F0-0CBE-4729-8068-C86EE7A15EB8}"/>
              </a:ext>
            </a:extLst>
          </p:cNvPr>
          <p:cNvSpPr/>
          <p:nvPr/>
        </p:nvSpPr>
        <p:spPr>
          <a:xfrm>
            <a:off x="1327354" y="5758759"/>
            <a:ext cx="438037" cy="61734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049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BC9BC0-82D5-4342-AF9E-25A289D10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0" y="133228"/>
            <a:ext cx="4749630" cy="42306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A6E020-DDFF-470B-975E-576FD3D12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185" y="0"/>
            <a:ext cx="6663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82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3DFADC-4E6E-4BCE-A6D5-9A7C6B389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233" y="-44143"/>
            <a:ext cx="6754173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08085FF-C0F2-409C-9F6F-D65F6E859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742" y="0"/>
            <a:ext cx="5346975" cy="47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82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1AE9F8-0D3D-437E-9A70-6E560F17A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039" y="0"/>
            <a:ext cx="6637813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2E8EB6F-9DC7-4D8D-AAE8-68F986912622}"/>
              </a:ext>
            </a:extLst>
          </p:cNvPr>
          <p:cNvSpPr txBox="1"/>
          <p:nvPr/>
        </p:nvSpPr>
        <p:spPr>
          <a:xfrm>
            <a:off x="1683757" y="1475652"/>
            <a:ext cx="13869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Real – </a:t>
            </a:r>
            <a:r>
              <a:rPr lang="zh-CN" altLang="en-US" dirty="0"/>
              <a:t>蓝线</a:t>
            </a:r>
            <a:endParaRPr lang="en-US" altLang="zh-CN" dirty="0"/>
          </a:p>
          <a:p>
            <a:r>
              <a:rPr lang="en-US" altLang="zh-CN" dirty="0"/>
              <a:t>Imag – </a:t>
            </a:r>
            <a:r>
              <a:rPr lang="zh-CN" altLang="en-US" dirty="0"/>
              <a:t>橙线</a:t>
            </a:r>
            <a:endParaRPr lang="en-US" altLang="zh-CN" dirty="0"/>
          </a:p>
          <a:p>
            <a:r>
              <a:rPr lang="en-US" altLang="zh-CN" dirty="0"/>
              <a:t>Abs – </a:t>
            </a:r>
            <a:r>
              <a:rPr lang="zh-CN" altLang="en-US" dirty="0"/>
              <a:t>黄线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CA32693-057F-440F-A603-DC421FA4171F}"/>
              </a:ext>
            </a:extLst>
          </p:cNvPr>
          <p:cNvSpPr txBox="1"/>
          <p:nvPr/>
        </p:nvSpPr>
        <p:spPr>
          <a:xfrm>
            <a:off x="391941" y="3589494"/>
            <a:ext cx="3970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入口参数（用空间模式的局部解给出）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F7ECEBA-0321-4C5D-A58D-0C257FB5DB99}"/>
                  </a:ext>
                </a:extLst>
              </p:cNvPr>
              <p:cNvSpPr txBox="1"/>
              <p:nvPr/>
            </p:nvSpPr>
            <p:spPr>
              <a:xfrm>
                <a:off x="131073" y="2746243"/>
                <a:ext cx="2913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=0.131−0.00655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F7ECEBA-0321-4C5D-A58D-0C257FB5D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73" y="2746243"/>
                <a:ext cx="29134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682080-B422-489C-81FC-DD966B0CD99D}"/>
                  </a:ext>
                </a:extLst>
              </p:cNvPr>
              <p:cNvSpPr txBox="1"/>
              <p:nvPr/>
            </p:nvSpPr>
            <p:spPr>
              <a:xfrm>
                <a:off x="1123310" y="3958826"/>
                <a:ext cx="1281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=0.263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682080-B422-489C-81FC-DD966B0CD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310" y="3958826"/>
                <a:ext cx="128137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098833C-E2DF-4F69-BDF2-849A67CB819D}"/>
                  </a:ext>
                </a:extLst>
              </p:cNvPr>
              <p:cNvSpPr txBox="1"/>
              <p:nvPr/>
            </p:nvSpPr>
            <p:spPr>
              <a:xfrm>
                <a:off x="1094142" y="4450502"/>
                <a:ext cx="31529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=2.27×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+0.90687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098833C-E2DF-4F69-BDF2-849A67CB8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42" y="4450502"/>
                <a:ext cx="31529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DA89F88-57C8-45AA-86E4-981E25B61E29}"/>
                  </a:ext>
                </a:extLst>
              </p:cNvPr>
              <p:cNvSpPr txBox="1"/>
              <p:nvPr/>
            </p:nvSpPr>
            <p:spPr>
              <a:xfrm>
                <a:off x="1094141" y="4904340"/>
                <a:ext cx="24365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=−0.091+0.909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DA89F88-57C8-45AA-86E4-981E25B61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41" y="4904340"/>
                <a:ext cx="24365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6D6EA1F-E778-4472-BDB2-1738353061DE}"/>
                  </a:ext>
                </a:extLst>
              </p:cNvPr>
              <p:cNvSpPr txBox="1"/>
              <p:nvPr/>
            </p:nvSpPr>
            <p:spPr>
              <a:xfrm>
                <a:off x="4887310" y="1633308"/>
                <a:ext cx="47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6D6EA1F-E778-4472-BDB2-173835306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10" y="1633308"/>
                <a:ext cx="47481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4E5A934-E4FE-4766-A238-8DFB819CDE4E}"/>
                  </a:ext>
                </a:extLst>
              </p:cNvPr>
              <p:cNvSpPr txBox="1"/>
              <p:nvPr/>
            </p:nvSpPr>
            <p:spPr>
              <a:xfrm>
                <a:off x="4862773" y="3429000"/>
                <a:ext cx="465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4E5A934-E4FE-4766-A238-8DFB819CD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773" y="3429000"/>
                <a:ext cx="46519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303E391-35DC-4469-BEC3-DD2DEFCEF8B5}"/>
                  </a:ext>
                </a:extLst>
              </p:cNvPr>
              <p:cNvSpPr txBox="1"/>
              <p:nvPr/>
            </p:nvSpPr>
            <p:spPr>
              <a:xfrm>
                <a:off x="4717186" y="5273672"/>
                <a:ext cx="737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303E391-35DC-4469-BEC3-DD2DEFCEF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186" y="5273672"/>
                <a:ext cx="73776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7B3C4D2-CDBD-4AA2-B9FE-9715BD9E079F}"/>
                  </a:ext>
                </a:extLst>
              </p:cNvPr>
              <p:cNvSpPr txBox="1"/>
              <p:nvPr/>
            </p:nvSpPr>
            <p:spPr>
              <a:xfrm>
                <a:off x="7864890" y="6414464"/>
                <a:ext cx="395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7B3C4D2-CDBD-4AA2-B9FE-9715BD9E0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890" y="6414464"/>
                <a:ext cx="39530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40DF86D3-559B-4779-A002-89D203223BFE}"/>
              </a:ext>
            </a:extLst>
          </p:cNvPr>
          <p:cNvSpPr txBox="1"/>
          <p:nvPr/>
        </p:nvSpPr>
        <p:spPr>
          <a:xfrm>
            <a:off x="176574" y="31531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简化到二维平板的沙子流动的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98E4A2C-773B-4FCC-ACF0-C7139A7AEC81}"/>
              </a:ext>
            </a:extLst>
          </p:cNvPr>
          <p:cNvSpPr txBox="1"/>
          <p:nvPr/>
        </p:nvSpPr>
        <p:spPr>
          <a:xfrm>
            <a:off x="3209860" y="315310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HLNS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64BCF1A-D607-48A6-A81A-F7A0101929F8}"/>
                  </a:ext>
                </a:extLst>
              </p:cNvPr>
              <p:cNvSpPr txBox="1"/>
              <p:nvPr/>
            </p:nvSpPr>
            <p:spPr>
              <a:xfrm>
                <a:off x="405958" y="2398982"/>
                <a:ext cx="17030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局部解算得的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64BCF1A-D607-48A6-A81A-F7A010192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58" y="2398982"/>
                <a:ext cx="1703030" cy="369332"/>
              </a:xfrm>
              <a:prstGeom prst="rect">
                <a:avLst/>
              </a:prstGeom>
              <a:blipFill>
                <a:blip r:embed="rId11"/>
                <a:stretch>
                  <a:fillRect l="-3226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817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5528F30-7C6C-48D4-A93F-65F2924B2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792" y="296391"/>
            <a:ext cx="7701156" cy="49472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C511AE5-8B30-4A9E-BD36-CDA485B35CC7}"/>
                  </a:ext>
                </a:extLst>
              </p:cNvPr>
              <p:cNvSpPr txBox="1"/>
              <p:nvPr/>
            </p:nvSpPr>
            <p:spPr>
              <a:xfrm>
                <a:off x="783848" y="1097280"/>
                <a:ext cx="2247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Fitting real part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C511AE5-8B30-4A9E-BD36-CDA485B35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48" y="1097280"/>
                <a:ext cx="2247731" cy="369332"/>
              </a:xfrm>
              <a:prstGeom prst="rect">
                <a:avLst/>
              </a:prstGeom>
              <a:blipFill>
                <a:blip r:embed="rId3"/>
                <a:stretch>
                  <a:fillRect l="-2446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855D568-B59B-4AC5-B7EF-D9188D30347B}"/>
                  </a:ext>
                </a:extLst>
              </p:cNvPr>
              <p:cNvSpPr txBox="1"/>
              <p:nvPr/>
            </p:nvSpPr>
            <p:spPr>
              <a:xfrm>
                <a:off x="706295" y="2770000"/>
                <a:ext cx="22999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=−1.848×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855D568-B59B-4AC5-B7EF-D9188D303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95" y="2770000"/>
                <a:ext cx="22999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EEF95A2-B49C-45D4-B5A8-E1F06B0BCE51}"/>
                  </a:ext>
                </a:extLst>
              </p:cNvPr>
              <p:cNvSpPr txBox="1"/>
              <p:nvPr/>
            </p:nvSpPr>
            <p:spPr>
              <a:xfrm>
                <a:off x="775663" y="3487332"/>
                <a:ext cx="14897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=0.1318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EEF95A2-B49C-45D4-B5A8-E1F06B0BC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63" y="3487332"/>
                <a:ext cx="14897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6BEF304-8C69-4BB0-8414-EB4F458D1CF3}"/>
                  </a:ext>
                </a:extLst>
              </p:cNvPr>
              <p:cNvSpPr txBox="1"/>
              <p:nvPr/>
            </p:nvSpPr>
            <p:spPr>
              <a:xfrm>
                <a:off x="781091" y="3916155"/>
                <a:ext cx="18746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=−0.006689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6BEF304-8C69-4BB0-8414-EB4F458D1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91" y="3916155"/>
                <a:ext cx="18746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42FC1217-6A61-44D5-B83F-CFC90EA2950E}"/>
              </a:ext>
            </a:extLst>
          </p:cNvPr>
          <p:cNvSpPr txBox="1"/>
          <p:nvPr/>
        </p:nvSpPr>
        <p:spPr>
          <a:xfrm>
            <a:off x="952237" y="5927834"/>
            <a:ext cx="138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入口参数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AF077A7-97CD-44C2-AAE9-0EC3C0D6EA42}"/>
                  </a:ext>
                </a:extLst>
              </p:cNvPr>
              <p:cNvSpPr txBox="1"/>
              <p:nvPr/>
            </p:nvSpPr>
            <p:spPr>
              <a:xfrm>
                <a:off x="2289154" y="5927834"/>
                <a:ext cx="2913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=0.131−0.00655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AF077A7-97CD-44C2-AAE9-0EC3C0D6E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154" y="5927834"/>
                <a:ext cx="291346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F9D8881-FDB6-4279-BC50-0096B04A475C}"/>
                  </a:ext>
                </a:extLst>
              </p:cNvPr>
              <p:cNvSpPr txBox="1"/>
              <p:nvPr/>
            </p:nvSpPr>
            <p:spPr>
              <a:xfrm>
                <a:off x="2570781" y="6362332"/>
                <a:ext cx="1281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=0.263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F9D8881-FDB6-4279-BC50-0096B04A4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781" y="6362332"/>
                <a:ext cx="128137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F55F062-A440-4E70-A76E-CE15D8957A42}"/>
                  </a:ext>
                </a:extLst>
              </p:cNvPr>
              <p:cNvSpPr txBox="1"/>
              <p:nvPr/>
            </p:nvSpPr>
            <p:spPr>
              <a:xfrm>
                <a:off x="5352869" y="5908494"/>
                <a:ext cx="31529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=2.27×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+0.90687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F55F062-A440-4E70-A76E-CE15D8957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869" y="5908494"/>
                <a:ext cx="315291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5300168-84DE-458C-AA0C-3EC9B334053F}"/>
                  </a:ext>
                </a:extLst>
              </p:cNvPr>
              <p:cNvSpPr txBox="1"/>
              <p:nvPr/>
            </p:nvSpPr>
            <p:spPr>
              <a:xfrm>
                <a:off x="5352868" y="6362332"/>
                <a:ext cx="24365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=−0.091+0.909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5300168-84DE-458C-AA0C-3EC9B3340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868" y="6362332"/>
                <a:ext cx="243656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86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C0B89A-C184-4EBB-9798-D6C911503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515" y="1064612"/>
            <a:ext cx="8272289" cy="531411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1B7C434-A45D-4645-BAFA-B737DB2FAE53}"/>
              </a:ext>
            </a:extLst>
          </p:cNvPr>
          <p:cNvSpPr txBox="1"/>
          <p:nvPr/>
        </p:nvSpPr>
        <p:spPr>
          <a:xfrm>
            <a:off x="775663" y="599090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Imag part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7738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18D968-281E-4EB5-86F6-8B05E5BC2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79" y="813607"/>
            <a:ext cx="7115336" cy="556734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4FB9524-4384-489B-BE19-FD666C0D115C}"/>
              </a:ext>
            </a:extLst>
          </p:cNvPr>
          <p:cNvSpPr txBox="1"/>
          <p:nvPr/>
        </p:nvSpPr>
        <p:spPr>
          <a:xfrm>
            <a:off x="384678" y="315311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2D</a:t>
            </a:r>
            <a:r>
              <a:rPr lang="zh-CN" altLang="en-US" dirty="0"/>
              <a:t>空间模式的局部解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81263C-66FF-4844-B84A-31A29441B43B}"/>
              </a:ext>
            </a:extLst>
          </p:cNvPr>
          <p:cNvSpPr txBox="1"/>
          <p:nvPr/>
        </p:nvSpPr>
        <p:spPr>
          <a:xfrm>
            <a:off x="1027912" y="15702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近似的中性点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C210E89-F8F7-4756-85CE-CD06EC25D466}"/>
                  </a:ext>
                </a:extLst>
              </p:cNvPr>
              <p:cNvSpPr txBox="1"/>
              <p:nvPr/>
            </p:nvSpPr>
            <p:spPr>
              <a:xfrm>
                <a:off x="1027912" y="1969536"/>
                <a:ext cx="1666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=0.994995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C210E89-F8F7-4756-85CE-CD06EC25D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912" y="1969536"/>
                <a:ext cx="166609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58D0F75-A30E-421D-A45B-AC9ED9C15CF2}"/>
                  </a:ext>
                </a:extLst>
              </p:cNvPr>
              <p:cNvSpPr txBox="1"/>
              <p:nvPr/>
            </p:nvSpPr>
            <p:spPr>
              <a:xfrm>
                <a:off x="1027912" y="2985252"/>
                <a:ext cx="1883593" cy="612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=1.9804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58D0F75-A30E-421D-A45B-AC9ED9C15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912" y="2985252"/>
                <a:ext cx="1883593" cy="6120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3210FBD-9C08-4594-AEF8-3BDA6E7CAB07}"/>
                  </a:ext>
                </a:extLst>
              </p:cNvPr>
              <p:cNvSpPr txBox="1"/>
              <p:nvPr/>
            </p:nvSpPr>
            <p:spPr>
              <a:xfrm>
                <a:off x="1027912" y="2538567"/>
                <a:ext cx="2935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=1.99674×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3210FBD-9C08-4594-AEF8-3BDA6E7CA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912" y="2538567"/>
                <a:ext cx="2935484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B1E3899-C409-4D87-ADF3-863D9A342ABF}"/>
                  </a:ext>
                </a:extLst>
              </p:cNvPr>
              <p:cNvSpPr txBox="1"/>
              <p:nvPr/>
            </p:nvSpPr>
            <p:spPr>
              <a:xfrm>
                <a:off x="435129" y="3950102"/>
                <a:ext cx="1666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=0.996316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B1E3899-C409-4D87-ADF3-863D9A342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29" y="3950102"/>
                <a:ext cx="166609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4FC2591-BAA0-4F91-8BB5-72CF3DBDDB37}"/>
                  </a:ext>
                </a:extLst>
              </p:cNvPr>
              <p:cNvSpPr txBox="1"/>
              <p:nvPr/>
            </p:nvSpPr>
            <p:spPr>
              <a:xfrm>
                <a:off x="435129" y="4320382"/>
                <a:ext cx="14928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4FC2591-BAA0-4F91-8BB5-72CF3DBDD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29" y="4320382"/>
                <a:ext cx="1492845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AF0397C-9EAF-4B1D-BCD2-7EFD2D7D303D}"/>
                  </a:ext>
                </a:extLst>
              </p:cNvPr>
              <p:cNvSpPr txBox="1"/>
              <p:nvPr/>
            </p:nvSpPr>
            <p:spPr>
              <a:xfrm>
                <a:off x="435129" y="4639482"/>
                <a:ext cx="2011833" cy="612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=1.98039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AF0397C-9EAF-4B1D-BCD2-7EFD2D7D3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29" y="4639482"/>
                <a:ext cx="2011833" cy="6120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019D3F6-D0F9-4C82-9BB6-E3ED0FBCA03E}"/>
                  </a:ext>
                </a:extLst>
              </p:cNvPr>
              <p:cNvSpPr txBox="1"/>
              <p:nvPr/>
            </p:nvSpPr>
            <p:spPr>
              <a:xfrm>
                <a:off x="4874698" y="2459421"/>
                <a:ext cx="6215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019D3F6-D0F9-4C82-9BB6-E3ED0FBCA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98" y="2459421"/>
                <a:ext cx="62158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F5C53B3-F198-476D-B03F-F50B3BEFE78E}"/>
                  </a:ext>
                </a:extLst>
              </p:cNvPr>
              <p:cNvSpPr txBox="1"/>
              <p:nvPr/>
            </p:nvSpPr>
            <p:spPr>
              <a:xfrm>
                <a:off x="8159050" y="6044393"/>
                <a:ext cx="4189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F5C53B3-F198-476D-B03F-F50B3BEFE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050" y="6044393"/>
                <a:ext cx="41896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CB22686-36BA-4566-8FBF-39FB4830744E}"/>
                  </a:ext>
                </a:extLst>
              </p:cNvPr>
              <p:cNvSpPr txBox="1"/>
              <p:nvPr/>
            </p:nvSpPr>
            <p:spPr>
              <a:xfrm>
                <a:off x="4739019" y="4505048"/>
                <a:ext cx="892937" cy="612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CB22686-36BA-4566-8FBF-39FB48307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019" y="4505048"/>
                <a:ext cx="892937" cy="6120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4223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8A50C89-9ABA-42F5-9FA9-2CE7B7B88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919" y="182880"/>
            <a:ext cx="7510691" cy="610472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2E8EB6F-9DC7-4D8D-AAE8-68F986912622}"/>
              </a:ext>
            </a:extLst>
          </p:cNvPr>
          <p:cNvSpPr txBox="1"/>
          <p:nvPr/>
        </p:nvSpPr>
        <p:spPr>
          <a:xfrm>
            <a:off x="1683757" y="1475652"/>
            <a:ext cx="13869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Real – </a:t>
            </a:r>
            <a:r>
              <a:rPr lang="zh-CN" altLang="en-US" dirty="0"/>
              <a:t>蓝线</a:t>
            </a:r>
            <a:endParaRPr lang="en-US" altLang="zh-CN" dirty="0"/>
          </a:p>
          <a:p>
            <a:r>
              <a:rPr lang="en-US" altLang="zh-CN" dirty="0"/>
              <a:t>Imag – </a:t>
            </a:r>
            <a:r>
              <a:rPr lang="zh-CN" altLang="en-US" dirty="0"/>
              <a:t>橙线</a:t>
            </a:r>
            <a:endParaRPr lang="en-US" altLang="zh-CN" dirty="0"/>
          </a:p>
          <a:p>
            <a:r>
              <a:rPr lang="en-US" altLang="zh-CN" dirty="0"/>
              <a:t>Abs – </a:t>
            </a:r>
            <a:r>
              <a:rPr lang="zh-CN" altLang="en-US" dirty="0"/>
              <a:t>黄线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CA32693-057F-440F-A603-DC421FA4171F}"/>
              </a:ext>
            </a:extLst>
          </p:cNvPr>
          <p:cNvSpPr txBox="1"/>
          <p:nvPr/>
        </p:nvSpPr>
        <p:spPr>
          <a:xfrm>
            <a:off x="368826" y="3528322"/>
            <a:ext cx="3970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入口参数（用空间模式的局部解给出）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F7ECEBA-0321-4C5D-A58D-0C257FB5DB99}"/>
                  </a:ext>
                </a:extLst>
              </p:cNvPr>
              <p:cNvSpPr txBox="1"/>
              <p:nvPr/>
            </p:nvSpPr>
            <p:spPr>
              <a:xfrm>
                <a:off x="157208" y="3005326"/>
                <a:ext cx="2913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=0.5031−0.0000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F7ECEBA-0321-4C5D-A58D-0C257FB5D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08" y="3005326"/>
                <a:ext cx="29134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682080-B422-489C-81FC-DD966B0CD99D}"/>
                  </a:ext>
                </a:extLst>
              </p:cNvPr>
              <p:cNvSpPr txBox="1"/>
              <p:nvPr/>
            </p:nvSpPr>
            <p:spPr>
              <a:xfrm>
                <a:off x="1123310" y="3958826"/>
                <a:ext cx="1666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=0.996316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682080-B422-489C-81FC-DD966B0CD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310" y="3958826"/>
                <a:ext cx="16660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098833C-E2DF-4F69-BDF2-849A67CB819D}"/>
                  </a:ext>
                </a:extLst>
              </p:cNvPr>
              <p:cNvSpPr txBox="1"/>
              <p:nvPr/>
            </p:nvSpPr>
            <p:spPr>
              <a:xfrm>
                <a:off x="1094142" y="4450502"/>
                <a:ext cx="25278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=0.1072−0.8928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098833C-E2DF-4F69-BDF2-849A67CB8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42" y="4450502"/>
                <a:ext cx="252780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DA89F88-57C8-45AA-86E4-981E25B61E29}"/>
                  </a:ext>
                </a:extLst>
              </p:cNvPr>
              <p:cNvSpPr txBox="1"/>
              <p:nvPr/>
            </p:nvSpPr>
            <p:spPr>
              <a:xfrm>
                <a:off x="1094141" y="4904340"/>
                <a:ext cx="2519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=0.1051−0.8753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DA89F88-57C8-45AA-86E4-981E25B61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41" y="4904340"/>
                <a:ext cx="25199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6D6EA1F-E778-4472-BDB2-1738353061DE}"/>
                  </a:ext>
                </a:extLst>
              </p:cNvPr>
              <p:cNvSpPr txBox="1"/>
              <p:nvPr/>
            </p:nvSpPr>
            <p:spPr>
              <a:xfrm>
                <a:off x="4887310" y="1633308"/>
                <a:ext cx="47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6D6EA1F-E778-4472-BDB2-173835306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10" y="1633308"/>
                <a:ext cx="47481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4E5A934-E4FE-4766-A238-8DFB819CDE4E}"/>
                  </a:ext>
                </a:extLst>
              </p:cNvPr>
              <p:cNvSpPr txBox="1"/>
              <p:nvPr/>
            </p:nvSpPr>
            <p:spPr>
              <a:xfrm>
                <a:off x="4862773" y="3429000"/>
                <a:ext cx="4651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4E5A934-E4FE-4766-A238-8DFB819CD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773" y="3429000"/>
                <a:ext cx="46519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303E391-35DC-4469-BEC3-DD2DEFCEF8B5}"/>
                  </a:ext>
                </a:extLst>
              </p:cNvPr>
              <p:cNvSpPr txBox="1"/>
              <p:nvPr/>
            </p:nvSpPr>
            <p:spPr>
              <a:xfrm>
                <a:off x="4677808" y="4958361"/>
                <a:ext cx="737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303E391-35DC-4469-BEC3-DD2DEFCEF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808" y="4958361"/>
                <a:ext cx="73776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7B3C4D2-CDBD-4AA2-B9FE-9715BD9E079F}"/>
                  </a:ext>
                </a:extLst>
              </p:cNvPr>
              <p:cNvSpPr txBox="1"/>
              <p:nvPr/>
            </p:nvSpPr>
            <p:spPr>
              <a:xfrm>
                <a:off x="8211732" y="5834293"/>
                <a:ext cx="395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7B3C4D2-CDBD-4AA2-B9FE-9715BD9E0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732" y="5834293"/>
                <a:ext cx="39530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40DF86D3-559B-4779-A002-89D203223BFE}"/>
              </a:ext>
            </a:extLst>
          </p:cNvPr>
          <p:cNvSpPr txBox="1"/>
          <p:nvPr/>
        </p:nvSpPr>
        <p:spPr>
          <a:xfrm>
            <a:off x="176574" y="31531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简化到二维平板的沙子流动的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98E4A2C-773B-4FCC-ACF0-C7139A7AEC81}"/>
              </a:ext>
            </a:extLst>
          </p:cNvPr>
          <p:cNvSpPr txBox="1"/>
          <p:nvPr/>
        </p:nvSpPr>
        <p:spPr>
          <a:xfrm>
            <a:off x="3209860" y="315310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HLNS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4EF664D-8CBB-4AAC-8C05-B5B8507FF844}"/>
                  </a:ext>
                </a:extLst>
              </p:cNvPr>
              <p:cNvSpPr txBox="1"/>
              <p:nvPr/>
            </p:nvSpPr>
            <p:spPr>
              <a:xfrm>
                <a:off x="375132" y="2559162"/>
                <a:ext cx="17030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局部解算得的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4EF664D-8CBB-4AAC-8C05-B5B8507FF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32" y="2559162"/>
                <a:ext cx="1703030" cy="369332"/>
              </a:xfrm>
              <a:prstGeom prst="rect">
                <a:avLst/>
              </a:prstGeom>
              <a:blipFill>
                <a:blip r:embed="rId11"/>
                <a:stretch>
                  <a:fillRect l="-3226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0399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5B21017-5E41-44FB-BB64-20EBE933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231" y="63062"/>
            <a:ext cx="6670879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DBC1CFF-3E48-41C8-8B96-F9A719BC9147}"/>
              </a:ext>
            </a:extLst>
          </p:cNvPr>
          <p:cNvSpPr txBox="1"/>
          <p:nvPr/>
        </p:nvSpPr>
        <p:spPr>
          <a:xfrm>
            <a:off x="857644" y="90809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计算域伸缩的不变性</a:t>
            </a:r>
          </a:p>
        </p:txBody>
      </p:sp>
    </p:spTree>
    <p:extLst>
      <p:ext uri="{BB962C8B-B14F-4D97-AF65-F5344CB8AC3E}">
        <p14:creationId xmlns:p14="http://schemas.microsoft.com/office/powerpoint/2010/main" val="2477280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10933</TotalTime>
  <Words>1791</Words>
  <Application>Microsoft Office PowerPoint</Application>
  <PresentationFormat>宽屏</PresentationFormat>
  <Paragraphs>272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9" baseType="lpstr">
      <vt:lpstr>等线</vt:lpstr>
      <vt:lpstr>等线 Light</vt:lpstr>
      <vt:lpstr>Arial</vt:lpstr>
      <vt:lpstr>Cambria Math</vt:lpstr>
      <vt:lpstr>Office 主题​​</vt:lpstr>
      <vt:lpstr>HLNS计算结果及Lagrange角度的思考</vt:lpstr>
      <vt:lpstr>HLNS的实施过程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解 近似A→∞处（后端）的水的扰动方程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HLNS计算结果</dc:title>
  <dc:creator>压抑 路</dc:creator>
  <cp:lastModifiedBy>压抑 路</cp:lastModifiedBy>
  <cp:revision>137</cp:revision>
  <dcterms:created xsi:type="dcterms:W3CDTF">2024-04-08T06:32:12Z</dcterms:created>
  <dcterms:modified xsi:type="dcterms:W3CDTF">2024-04-18T07:49:04Z</dcterms:modified>
</cp:coreProperties>
</file>